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7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9" r:id="rId75"/>
    <p:sldId id="330" r:id="rId76"/>
  </p:sldIdLst>
  <p:sldSz cx="9144000" cy="5143500" type="screen16x9"/>
  <p:notesSz cx="6858000" cy="9144000"/>
  <p:embeddedFontLst>
    <p:embeddedFont>
      <p:font typeface="Lato" panose="020F0502020204030203" pitchFamily="34" charset="0"/>
      <p:regular r:id="rId78"/>
      <p:bold r:id="rId79"/>
      <p:italic r:id="rId80"/>
      <p:boldItalic r:id="rId81"/>
    </p:embeddedFont>
    <p:embeddedFont>
      <p:font typeface="Maven Pro" panose="020B0604020202020204" charset="0"/>
      <p:regular r:id="rId82"/>
      <p:bold r:id="rId83"/>
    </p:embeddedFont>
    <p:embeddedFont>
      <p:font typeface="Nunito" pitchFamily="2" charset="0"/>
      <p:regular r:id="rId84"/>
      <p:bold r:id="rId85"/>
      <p:italic r:id="rId86"/>
      <p:boldItalic r:id="rId87"/>
    </p:embeddedFont>
    <p:embeddedFont>
      <p:font typeface="Roboto" panose="02000000000000000000" pitchFamily="2"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2" roundtripDataSignature="AMtx7mjo8sqwlGTPyO92rurPAezUfIk4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6072"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2.fntdata"/><Relationship Id="rId5" Type="http://schemas.openxmlformats.org/officeDocument/2006/relationships/slide" Target="slides/slide3.xml"/><Relationship Id="rId90" Type="http://schemas.openxmlformats.org/officeDocument/2006/relationships/font" Target="fonts/font13.fntdata"/><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customschemas.google.com/relationships/presentationmetadata" Target="meta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0.fntdata"/><Relationship Id="rId61" Type="http://schemas.openxmlformats.org/officeDocument/2006/relationships/slide" Target="slides/slide59.xml"/><Relationship Id="rId82" Type="http://schemas.openxmlformats.org/officeDocument/2006/relationships/font" Target="fonts/font5.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kharshit.github.io/blog/2018/03/23/scaling-vs-normalization"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latin typeface="Nunito"/>
              <a:ea typeface="Nunito"/>
              <a:cs typeface="Nunito"/>
              <a:sym typeface="Nunito"/>
            </a:endParaRPr>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80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We’re going to briefly cover a couple of the tasks where the decisions you make have pretty significant impacts on the model.</a:t>
            </a:r>
            <a:br>
              <a:rPr lang="en"/>
            </a:br>
            <a:endParaRPr/>
          </a:p>
          <a:p>
            <a:pPr marL="0" lvl="0" indent="0" algn="l" rtl="0">
              <a:lnSpc>
                <a:spcPct val="100000"/>
              </a:lnSpc>
              <a:spcBef>
                <a:spcPts val="0"/>
              </a:spcBef>
              <a:spcAft>
                <a:spcPts val="0"/>
              </a:spcAft>
              <a:buSzPts val="1100"/>
              <a:buNone/>
            </a:pPr>
            <a:r>
              <a:rPr lang="en"/>
              <a:t>Now, throughout this process, you may feel as though we are ‘gaming the system’. This is both true and clearly a problem! But there is one REALLY important way to address this: Split your data properly.</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If your data is split properly, this ‘gaming’ you feel is happening will be caught in the TEST SET run.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So, if you walk away from here with only one new thing, let it be to: ALWAYS ask how someone split their data -- if they only used Training/Test, trusting that model is a bad idea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Cross-Fold Validation creates subsets of the Training Set; trains the Algorithm on each subset individually; then these subset results are averaged or used to create a range to provide a more informative algorithm metric to compare to the Test Set.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Cross-Fold Validation creates subsets of the Training Set; trains the Algorithm on each subset individually; then these subset results are averaged or used to create a range to provide a more informative algorithm metric to compare to the Test Set.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Cross-Fold Validation creates subsets of the Training Set; trains the Algorithm on each subset individually; then these subset results are averaged or used to create a range to provide a more informative algorithm metric to compare to the Test Set.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 name="Google Shape;48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Cross-Fold Validation creates subsets of the Training Set; trains the Algorithm on each subset individually; then these subset results are averaged or used to create a range to provide a more informative algorithm metric to compare to the Test Set.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Cross-Fold Validation creates subsets of the Training Set; trains the Algorithm on each subset individually; then these subset results are averaged or used to create a range to provide a more informative algorithm metric to compare to the Test Set.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Cross-Fold Validation creates subsets of the Training Set; trains the Algorithm on each subset individually; then these subset results are averaged or used to create a range to provide a more informative algorithm metric to compare to the Test Set.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Cross-Fold Validation creates subsets of the Training Set; trains the Algorithm on each subset individually; then these subset results are averaged or used to create a range to provide a more informative algorithm metric to compare to the Test Set.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Cross-Fold Validation creates subsets of the Training Set; trains the Algorithm on each subset individually; then these subset results are averaged or used to create a range to provide a more informative algorithm metric to compare to the Test Set.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Cross-Fold Validation creates subsets of the Training Set; trains the Algorithm on each subset individually; then these subset results are averaged or used to create a range to provide a more informative algorithm metric to compare to the Test Set.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80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Cross-Fold Validation creates subsets of the Training Set; trains the Algorithm on each subset individually; then these subset results are averaged or used to create a range to provide a more informative algorithm metric to compare to the Test Set.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Cross-Fold Validation creates subsets of the Training Set; trains the Algorithm on each subset individually; then these subset results are averaged or used to create a range to provide a more informative algorithm metric to compare to the Test Set.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However, we still run into challenges!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However, we still run into challenges!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This kind of linking among columns in the dataset is easy to overlook</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Once taking into account time-based splits, we found we needed to develop a new form of cross-validation. Our form is known as multi-fold validation.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Google Shape;59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This works by running on smaller subsets of data to produce a subset model run result to then later average (or range) all of these smaller results into an usable metric to measure the model.</a:t>
            </a:r>
            <a:endParaRPr/>
          </a:p>
          <a:p>
            <a:pPr marL="0" lvl="0" indent="0" algn="l" rtl="0">
              <a:lnSpc>
                <a:spcPct val="100000"/>
              </a:lnSpc>
              <a:spcBef>
                <a:spcPts val="0"/>
              </a:spcBef>
              <a:spcAft>
                <a:spcPts val="0"/>
              </a:spcAft>
              <a:buSzPts val="1100"/>
              <a:buNone/>
            </a:pPr>
            <a:r>
              <a:rPr lang="en"/>
              <a:t>This captures changes across time and human behavior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This works by running on smaller subsets of data to produce a subset model run result to then later average (or range) all of these smaller results into an usable metric to measure the model.</a:t>
            </a:r>
            <a:endParaRPr/>
          </a:p>
          <a:p>
            <a:pPr marL="0" lvl="0" indent="0" algn="l" rtl="0">
              <a:lnSpc>
                <a:spcPct val="100000"/>
              </a:lnSpc>
              <a:spcBef>
                <a:spcPts val="0"/>
              </a:spcBef>
              <a:spcAft>
                <a:spcPts val="0"/>
              </a:spcAft>
              <a:buSzPts val="1100"/>
              <a:buNone/>
            </a:pPr>
            <a:r>
              <a:rPr lang="en"/>
              <a:t>This captures changes across time and human behavior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9" name="Google Shape;609;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This works by running on smaller subsets of data to produce a subset model run result to then later average (or range) all of these smaller results into an usable metric to measure the model.</a:t>
            </a:r>
            <a:endParaRPr/>
          </a:p>
          <a:p>
            <a:pPr marL="0" lvl="0" indent="0" algn="l" rtl="0">
              <a:lnSpc>
                <a:spcPct val="100000"/>
              </a:lnSpc>
              <a:spcBef>
                <a:spcPts val="0"/>
              </a:spcBef>
              <a:spcAft>
                <a:spcPts val="0"/>
              </a:spcAft>
              <a:buSzPts val="1100"/>
              <a:buNone/>
            </a:pPr>
            <a:r>
              <a:rPr lang="en"/>
              <a:t>This captures changes across time and human behavior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This works by running on smaller subsets of data to produce a subset model run result to then later average (or range) all of these smaller results into an usable metric to measure the model.</a:t>
            </a:r>
            <a:endParaRPr/>
          </a:p>
          <a:p>
            <a:pPr marL="0" lvl="0" indent="0" algn="l" rtl="0">
              <a:lnSpc>
                <a:spcPct val="100000"/>
              </a:lnSpc>
              <a:spcBef>
                <a:spcPts val="0"/>
              </a:spcBef>
              <a:spcAft>
                <a:spcPts val="0"/>
              </a:spcAft>
              <a:buSzPts val="1100"/>
              <a:buNone/>
            </a:pPr>
            <a:r>
              <a:rPr lang="en"/>
              <a:t>This captures changes across time and human behavior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7" name="Google Shape;627;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100"/>
              <a:buNone/>
            </a:pPr>
            <a:r>
              <a:rPr lang="en" sz="1400">
                <a:latin typeface="Nunito"/>
                <a:ea typeface="Nunito"/>
                <a:cs typeface="Nunito"/>
                <a:sym typeface="Nunito"/>
              </a:rPr>
              <a:t>Discuss Percentage of Missing Data (and generally accepted thresholds) don’t always work best for every project </a:t>
            </a:r>
            <a:br>
              <a:rPr lang="en" sz="1400">
                <a:latin typeface="Nunito"/>
                <a:ea typeface="Nunito"/>
                <a:cs typeface="Nunito"/>
                <a:sym typeface="Nunito"/>
              </a:rPr>
            </a:br>
            <a:r>
              <a:rPr lang="en" sz="1400">
                <a:latin typeface="Nunito"/>
                <a:ea typeface="Nunito"/>
                <a:cs typeface="Nunito"/>
                <a:sym typeface="Nunito"/>
              </a:rPr>
              <a:t>Discuss MICE as a very solid op</a:t>
            </a:r>
            <a:endParaRPr sz="1400">
              <a:latin typeface="Nunito"/>
              <a:ea typeface="Nunito"/>
              <a:cs typeface="Nunito"/>
              <a:sym typeface="Nuni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8" name="Google Shape;678;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 learned to check this after we made a mistake in our own work. </a:t>
            </a:r>
            <a:endParaRPr/>
          </a:p>
          <a:p>
            <a:pPr marL="0" lvl="0" indent="0" algn="l" rtl="0">
              <a:lnSpc>
                <a:spcPct val="100000"/>
              </a:lnSpc>
              <a:spcBef>
                <a:spcPts val="0"/>
              </a:spcBef>
              <a:spcAft>
                <a:spcPts val="0"/>
              </a:spcAft>
              <a:buSzPts val="1100"/>
              <a:buNone/>
            </a:pPr>
            <a:r>
              <a:rPr lang="en"/>
              <a:t>In programming language, a ‘string’ refers to any non-numeric value or text. A ‘string’ is more-or-less a phrase.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2" name="Google Shape;692;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 will address Data Imbalances in a little bit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80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6" name="Google Shape;706;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8" name="Google Shape;718;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6" name="Google Shape;736;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4" name="Google Shape;744;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Encoding is essentially converting categorical information into a formal numeric format for the background mathematics to run on.</a:t>
            </a:r>
            <a:endParaRPr/>
          </a:p>
          <a:p>
            <a:pPr marL="0" lvl="0" indent="0" algn="l" rtl="0">
              <a:lnSpc>
                <a:spcPct val="100000"/>
              </a:lnSpc>
              <a:spcBef>
                <a:spcPts val="0"/>
              </a:spcBef>
              <a:spcAft>
                <a:spcPts val="0"/>
              </a:spcAft>
              <a:buSzPts val="1100"/>
              <a:buNone/>
            </a:pPr>
            <a:r>
              <a:rPr lang="en"/>
              <a:t>We’re very briefly covering this section because it is covered in every Data Science coursera course there is.</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1" name="Google Shape;751;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8" name="Google Shape;758;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 have a couple of options for Categorical Encoding; although they are heavily emphasized in courses, they’re actually really not all that great.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2" name="Google Shape;772;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“Increasing the presence” refers to the creation of a column for every possible categorical outcome in the column. (A dataset with a column with 50 options now has 50 new columns)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 name="Google Shape;789;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6" name="Google Shape;796;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Normalization translates both metrics (and all other numeric columns in a dataset) into one scale without losing the relational information within each individual column.</a:t>
            </a:r>
            <a:endParaRPr/>
          </a:p>
          <a:p>
            <a:pPr marL="0" lvl="0" indent="0" algn="l" rtl="0">
              <a:lnSpc>
                <a:spcPct val="100000"/>
              </a:lnSpc>
              <a:spcBef>
                <a:spcPts val="0"/>
              </a:spcBef>
              <a:spcAft>
                <a:spcPts val="0"/>
              </a:spcAft>
              <a:buSzPts val="1100"/>
              <a:buNone/>
            </a:pPr>
            <a:r>
              <a:rPr lang="en" u="sng">
                <a:solidFill>
                  <a:schemeClr val="accent5"/>
                </a:solidFill>
                <a:hlinkClick r:id="rId3">
                  <a:extLst>
                    <a:ext uri="{A12FA001-AC4F-418D-AE19-62706E023703}">
                      <ahyp:hlinkClr xmlns:ahyp="http://schemas.microsoft.com/office/drawing/2018/hyperlinkcolor" val="tx"/>
                    </a:ext>
                  </a:extLst>
                </a:hlinkClick>
              </a:rPr>
              <a:t>https://kharshit.github.io/blog/2018/03/23/scaling-vs-normalization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5" name="Google Shape;805;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0" name="Google Shape;820;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80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8" name="Google Shape;828;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5" name="Google Shape;835;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80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3" name="Google Shape;843;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80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0" name="Google Shape;850;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80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80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7" name="Google Shape;857;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7" name="Google Shape;857;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679576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0" name="Google Shape;850;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800"/>
              </a:spcBef>
              <a:spcAft>
                <a:spcPts val="0"/>
              </a:spcAft>
              <a:buSzPts val="1100"/>
              <a:buNone/>
            </a:pPr>
            <a:endParaRPr/>
          </a:p>
        </p:txBody>
      </p:sp>
    </p:spTree>
    <p:extLst>
      <p:ext uri="{BB962C8B-B14F-4D97-AF65-F5344CB8AC3E}">
        <p14:creationId xmlns:p14="http://schemas.microsoft.com/office/powerpoint/2010/main" val="21653355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7" name="Google Shape;857;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384703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7" name="Google Shape;857;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58532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Each step along this process involves different decision-making that will definitively affect results of the model.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If dates are present in your data, be sure to plot data points along dates -- interesting patterns can be found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73"/>
          <p:cNvGrpSpPr/>
          <p:nvPr/>
        </p:nvGrpSpPr>
        <p:grpSpPr>
          <a:xfrm>
            <a:off x="7343003" y="3409675"/>
            <a:ext cx="1691422" cy="1732548"/>
            <a:chOff x="7343003" y="3409675"/>
            <a:chExt cx="1691422" cy="1732548"/>
          </a:xfrm>
        </p:grpSpPr>
        <p:grpSp>
          <p:nvGrpSpPr>
            <p:cNvPr id="11" name="Google Shape;11;p73"/>
            <p:cNvGrpSpPr/>
            <p:nvPr/>
          </p:nvGrpSpPr>
          <p:grpSpPr>
            <a:xfrm>
              <a:off x="7343003" y="4453711"/>
              <a:ext cx="316800" cy="688512"/>
              <a:chOff x="7343003" y="4453711"/>
              <a:chExt cx="316800" cy="688512"/>
            </a:xfrm>
          </p:grpSpPr>
          <p:sp>
            <p:nvSpPr>
              <p:cNvPr id="12" name="Google Shape;12;p73"/>
              <p:cNvSpPr/>
              <p:nvPr/>
            </p:nvSpPr>
            <p:spPr>
              <a:xfrm>
                <a:off x="7343003"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73"/>
              <p:cNvSpPr/>
              <p:nvPr/>
            </p:nvSpPr>
            <p:spPr>
              <a:xfrm>
                <a:off x="7343003"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 name="Google Shape;14;p73"/>
            <p:cNvGrpSpPr/>
            <p:nvPr/>
          </p:nvGrpSpPr>
          <p:grpSpPr>
            <a:xfrm>
              <a:off x="7801210" y="4105700"/>
              <a:ext cx="316800" cy="1036523"/>
              <a:chOff x="7801210" y="4105700"/>
              <a:chExt cx="316800" cy="1036523"/>
            </a:xfrm>
          </p:grpSpPr>
          <p:sp>
            <p:nvSpPr>
              <p:cNvPr id="15" name="Google Shape;15;p73"/>
              <p:cNvSpPr/>
              <p:nvPr/>
            </p:nvSpPr>
            <p:spPr>
              <a:xfrm>
                <a:off x="7801210"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73"/>
              <p:cNvSpPr/>
              <p:nvPr/>
            </p:nvSpPr>
            <p:spPr>
              <a:xfrm>
                <a:off x="7801210"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73"/>
              <p:cNvSpPr/>
              <p:nvPr/>
            </p:nvSpPr>
            <p:spPr>
              <a:xfrm>
                <a:off x="7801210"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73"/>
            <p:cNvGrpSpPr/>
            <p:nvPr/>
          </p:nvGrpSpPr>
          <p:grpSpPr>
            <a:xfrm>
              <a:off x="8259418" y="3757688"/>
              <a:ext cx="316800" cy="1384535"/>
              <a:chOff x="8259418" y="3757688"/>
              <a:chExt cx="316800" cy="1384535"/>
            </a:xfrm>
          </p:grpSpPr>
          <p:sp>
            <p:nvSpPr>
              <p:cNvPr id="19" name="Google Shape;19;p73"/>
              <p:cNvSpPr/>
              <p:nvPr/>
            </p:nvSpPr>
            <p:spPr>
              <a:xfrm>
                <a:off x="8259418"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73"/>
              <p:cNvSpPr/>
              <p:nvPr/>
            </p:nvSpPr>
            <p:spPr>
              <a:xfrm>
                <a:off x="8259418" y="3757688"/>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73"/>
              <p:cNvSpPr/>
              <p:nvPr/>
            </p:nvSpPr>
            <p:spPr>
              <a:xfrm>
                <a:off x="8259418"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73"/>
              <p:cNvSpPr/>
              <p:nvPr/>
            </p:nvSpPr>
            <p:spPr>
              <a:xfrm>
                <a:off x="8259418"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 name="Google Shape;23;p73"/>
            <p:cNvGrpSpPr/>
            <p:nvPr/>
          </p:nvGrpSpPr>
          <p:grpSpPr>
            <a:xfrm>
              <a:off x="8717625" y="3409675"/>
              <a:ext cx="316800" cy="1732548"/>
              <a:chOff x="8717625" y="3409675"/>
              <a:chExt cx="316800" cy="1732548"/>
            </a:xfrm>
          </p:grpSpPr>
          <p:sp>
            <p:nvSpPr>
              <p:cNvPr id="24" name="Google Shape;24;p73"/>
              <p:cNvSpPr/>
              <p:nvPr/>
            </p:nvSpPr>
            <p:spPr>
              <a:xfrm>
                <a:off x="8717625"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73"/>
              <p:cNvSpPr/>
              <p:nvPr/>
            </p:nvSpPr>
            <p:spPr>
              <a:xfrm>
                <a:off x="8717625" y="3757688"/>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73"/>
              <p:cNvSpPr/>
              <p:nvPr/>
            </p:nvSpPr>
            <p:spPr>
              <a:xfrm>
                <a:off x="8717625"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73"/>
              <p:cNvSpPr/>
              <p:nvPr/>
            </p:nvSpPr>
            <p:spPr>
              <a:xfrm>
                <a:off x="8717625" y="3409675"/>
                <a:ext cx="316800" cy="1732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73"/>
              <p:cNvSpPr/>
              <p:nvPr/>
            </p:nvSpPr>
            <p:spPr>
              <a:xfrm>
                <a:off x="8717625"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9" name="Google Shape;29;p73"/>
          <p:cNvGrpSpPr/>
          <p:nvPr/>
        </p:nvGrpSpPr>
        <p:grpSpPr>
          <a:xfrm>
            <a:off x="5043503" y="0"/>
            <a:ext cx="3814072" cy="3839101"/>
            <a:chOff x="5043503" y="0"/>
            <a:chExt cx="3814072" cy="3839101"/>
          </a:xfrm>
        </p:grpSpPr>
        <p:sp>
          <p:nvSpPr>
            <p:cNvPr id="30" name="Google Shape;30;p73"/>
            <p:cNvSpPr/>
            <p:nvPr/>
          </p:nvSpPr>
          <p:spPr>
            <a:xfrm>
              <a:off x="8460975" y="1817775"/>
              <a:ext cx="396600" cy="3966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73"/>
            <p:cNvSpPr/>
            <p:nvPr/>
          </p:nvSpPr>
          <p:spPr>
            <a:xfrm rot="-9830444">
              <a:off x="6469759" y="3480728"/>
              <a:ext cx="320148" cy="320148"/>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 name="Google Shape;32;p73"/>
            <p:cNvGrpSpPr/>
            <p:nvPr/>
          </p:nvGrpSpPr>
          <p:grpSpPr>
            <a:xfrm>
              <a:off x="7647812" y="2704283"/>
              <a:ext cx="635219" cy="635219"/>
              <a:chOff x="6725724" y="2701260"/>
              <a:chExt cx="1208101" cy="1208100"/>
            </a:xfrm>
          </p:grpSpPr>
          <p:sp>
            <p:nvSpPr>
              <p:cNvPr id="33" name="Google Shape;33;p73"/>
              <p:cNvSpPr/>
              <p:nvPr/>
            </p:nvSpPr>
            <p:spPr>
              <a:xfrm rot="5400000">
                <a:off x="6725725" y="2701260"/>
                <a:ext cx="1208100" cy="12081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73"/>
              <p:cNvSpPr/>
              <p:nvPr/>
            </p:nvSpPr>
            <p:spPr>
              <a:xfrm rot="5400000">
                <a:off x="6725724" y="2701260"/>
                <a:ext cx="1208100" cy="1208100"/>
              </a:xfrm>
              <a:prstGeom prst="pie">
                <a:avLst>
                  <a:gd name="adj1" fmla="val 8244818"/>
                  <a:gd name="adj2" fmla="val 16246175"/>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73"/>
              <p:cNvSpPr/>
              <p:nvPr/>
            </p:nvSpPr>
            <p:spPr>
              <a:xfrm rot="5400000">
                <a:off x="6954988" y="2930398"/>
                <a:ext cx="749700" cy="7497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73"/>
            <p:cNvSpPr/>
            <p:nvPr/>
          </p:nvSpPr>
          <p:spPr>
            <a:xfrm>
              <a:off x="8460975" y="1817775"/>
              <a:ext cx="396600" cy="396600"/>
            </a:xfrm>
            <a:prstGeom prst="pie">
              <a:avLst>
                <a:gd name="adj1" fmla="val 19376841"/>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 name="Google Shape;37;p73"/>
            <p:cNvGrpSpPr/>
            <p:nvPr/>
          </p:nvGrpSpPr>
          <p:grpSpPr>
            <a:xfrm>
              <a:off x="7952721" y="179238"/>
              <a:ext cx="873165" cy="873003"/>
              <a:chOff x="7754428" y="208725"/>
              <a:chExt cx="541800" cy="541800"/>
            </a:xfrm>
          </p:grpSpPr>
          <p:sp>
            <p:nvSpPr>
              <p:cNvPr id="38" name="Google Shape;38;p73"/>
              <p:cNvSpPr/>
              <p:nvPr/>
            </p:nvSpPr>
            <p:spPr>
              <a:xfrm rot="-8647347">
                <a:off x="7831319" y="285616"/>
                <a:ext cx="388018" cy="388018"/>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73"/>
              <p:cNvSpPr/>
              <p:nvPr/>
            </p:nvSpPr>
            <p:spPr>
              <a:xfrm rot="-8647347">
                <a:off x="7831319" y="285616"/>
                <a:ext cx="388018" cy="388018"/>
              </a:xfrm>
              <a:prstGeom prst="pie">
                <a:avLst>
                  <a:gd name="adj1" fmla="val 19376841"/>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 name="Google Shape;40;p73"/>
            <p:cNvSpPr/>
            <p:nvPr/>
          </p:nvSpPr>
          <p:spPr>
            <a:xfrm>
              <a:off x="5399840" y="356365"/>
              <a:ext cx="2577000" cy="25770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73"/>
            <p:cNvSpPr/>
            <p:nvPr/>
          </p:nvSpPr>
          <p:spPr>
            <a:xfrm rot="2043858">
              <a:off x="5503813" y="460310"/>
              <a:ext cx="2369480" cy="236948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73"/>
            <p:cNvSpPr/>
            <p:nvPr/>
          </p:nvSpPr>
          <p:spPr>
            <a:xfrm>
              <a:off x="5399795" y="360281"/>
              <a:ext cx="2577000" cy="2577000"/>
            </a:xfrm>
            <a:prstGeom prst="pie">
              <a:avLst>
                <a:gd name="adj1" fmla="val 8801158"/>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73"/>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73"/>
            <p:cNvSpPr/>
            <p:nvPr/>
          </p:nvSpPr>
          <p:spPr>
            <a:xfrm>
              <a:off x="5399795" y="356358"/>
              <a:ext cx="2577000" cy="2577000"/>
            </a:xfrm>
            <a:prstGeom prst="pie">
              <a:avLst>
                <a:gd name="adj1" fmla="val 12554101"/>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73"/>
            <p:cNvSpPr/>
            <p:nvPr/>
          </p:nvSpPr>
          <p:spPr>
            <a:xfrm rot="-9830444">
              <a:off x="6469759" y="3480727"/>
              <a:ext cx="320148" cy="320148"/>
            </a:xfrm>
            <a:prstGeom prst="pie">
              <a:avLst>
                <a:gd name="adj1" fmla="val 19376841"/>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73"/>
          <p:cNvSpPr txBox="1">
            <a:spLocks noGrp="1"/>
          </p:cNvSpPr>
          <p:nvPr>
            <p:ph type="ctrTitle"/>
          </p:nvPr>
        </p:nvSpPr>
        <p:spPr>
          <a:xfrm>
            <a:off x="824000" y="1613813"/>
            <a:ext cx="4255500" cy="1872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47" name="Google Shape;47;p73"/>
          <p:cNvSpPr txBox="1">
            <a:spLocks noGrp="1"/>
          </p:cNvSpPr>
          <p:nvPr>
            <p:ph type="subTitle" idx="1"/>
          </p:nvPr>
        </p:nvSpPr>
        <p:spPr>
          <a:xfrm>
            <a:off x="824000" y="3596300"/>
            <a:ext cx="4255500" cy="69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7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5"/>
        <p:cNvGrpSpPr/>
        <p:nvPr/>
      </p:nvGrpSpPr>
      <p:grpSpPr>
        <a:xfrm>
          <a:off x="0" y="0"/>
          <a:ext cx="0" cy="0"/>
          <a:chOff x="0" y="0"/>
          <a:chExt cx="0" cy="0"/>
        </a:xfrm>
      </p:grpSpPr>
      <p:grpSp>
        <p:nvGrpSpPr>
          <p:cNvPr id="266" name="Google Shape;266;p82"/>
          <p:cNvGrpSpPr/>
          <p:nvPr/>
        </p:nvGrpSpPr>
        <p:grpSpPr>
          <a:xfrm>
            <a:off x="713373" y="3847119"/>
            <a:ext cx="825392" cy="825392"/>
            <a:chOff x="348199" y="179450"/>
            <a:chExt cx="1116300" cy="1116300"/>
          </a:xfrm>
        </p:grpSpPr>
        <p:sp>
          <p:nvSpPr>
            <p:cNvPr id="267" name="Google Shape;267;p82"/>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82"/>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9" name="Google Shape;269;p82"/>
          <p:cNvSpPr txBox="1">
            <a:spLocks noGrp="1"/>
          </p:cNvSpPr>
          <p:nvPr>
            <p:ph type="body" idx="1"/>
          </p:nvPr>
        </p:nvSpPr>
        <p:spPr>
          <a:xfrm>
            <a:off x="1303800" y="4138975"/>
            <a:ext cx="5843100" cy="5349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SzPts val="1300"/>
              <a:buNone/>
              <a:defRPr/>
            </a:lvl1pPr>
          </a:lstStyle>
          <a:p>
            <a:endParaRPr/>
          </a:p>
        </p:txBody>
      </p:sp>
      <p:sp>
        <p:nvSpPr>
          <p:cNvPr id="270" name="Google Shape;270;p82"/>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8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7"/>
        <p:cNvGrpSpPr/>
        <p:nvPr/>
      </p:nvGrpSpPr>
      <p:grpSpPr>
        <a:xfrm>
          <a:off x="0" y="0"/>
          <a:ext cx="0" cy="0"/>
          <a:chOff x="0" y="0"/>
          <a:chExt cx="0" cy="0"/>
        </a:xfrm>
      </p:grpSpPr>
      <p:sp>
        <p:nvSpPr>
          <p:cNvPr id="278" name="Google Shape;278;p8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79" name="Google Shape;279;p8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80" name="Google Shape;280;p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1"/>
        <p:cNvGrpSpPr/>
        <p:nvPr/>
      </p:nvGrpSpPr>
      <p:grpSpPr>
        <a:xfrm>
          <a:off x="0" y="0"/>
          <a:ext cx="0" cy="0"/>
          <a:chOff x="0" y="0"/>
          <a:chExt cx="0" cy="0"/>
        </a:xfrm>
      </p:grpSpPr>
      <p:sp>
        <p:nvSpPr>
          <p:cNvPr id="282" name="Google Shape;282;p8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83" name="Google Shape;283;p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4"/>
        <p:cNvGrpSpPr/>
        <p:nvPr/>
      </p:nvGrpSpPr>
      <p:grpSpPr>
        <a:xfrm>
          <a:off x="0" y="0"/>
          <a:ext cx="0" cy="0"/>
          <a:chOff x="0" y="0"/>
          <a:chExt cx="0" cy="0"/>
        </a:xfrm>
      </p:grpSpPr>
      <p:sp>
        <p:nvSpPr>
          <p:cNvPr id="285" name="Google Shape;285;p8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6" name="Google Shape;286;p8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7" name="Google Shape;287;p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8"/>
        <p:cNvGrpSpPr/>
        <p:nvPr/>
      </p:nvGrpSpPr>
      <p:grpSpPr>
        <a:xfrm>
          <a:off x="0" y="0"/>
          <a:ext cx="0" cy="0"/>
          <a:chOff x="0" y="0"/>
          <a:chExt cx="0" cy="0"/>
        </a:xfrm>
      </p:grpSpPr>
      <p:sp>
        <p:nvSpPr>
          <p:cNvPr id="289" name="Google Shape;289;p8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0" name="Google Shape;290;p8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1" name="Google Shape;291;p8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2" name="Google Shape;292;p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3"/>
        <p:cNvGrpSpPr/>
        <p:nvPr/>
      </p:nvGrpSpPr>
      <p:grpSpPr>
        <a:xfrm>
          <a:off x="0" y="0"/>
          <a:ext cx="0" cy="0"/>
          <a:chOff x="0" y="0"/>
          <a:chExt cx="0" cy="0"/>
        </a:xfrm>
      </p:grpSpPr>
      <p:sp>
        <p:nvSpPr>
          <p:cNvPr id="294" name="Google Shape;294;p8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5" name="Google Shape;295;p8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6"/>
        <p:cNvGrpSpPr/>
        <p:nvPr/>
      </p:nvGrpSpPr>
      <p:grpSpPr>
        <a:xfrm>
          <a:off x="0" y="0"/>
          <a:ext cx="0" cy="0"/>
          <a:chOff x="0" y="0"/>
          <a:chExt cx="0" cy="0"/>
        </a:xfrm>
      </p:grpSpPr>
      <p:sp>
        <p:nvSpPr>
          <p:cNvPr id="297" name="Google Shape;297;p9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98" name="Google Shape;298;p9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9" name="Google Shape;299;p9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0"/>
        <p:cNvGrpSpPr/>
        <p:nvPr/>
      </p:nvGrpSpPr>
      <p:grpSpPr>
        <a:xfrm>
          <a:off x="0" y="0"/>
          <a:ext cx="0" cy="0"/>
          <a:chOff x="0" y="0"/>
          <a:chExt cx="0" cy="0"/>
        </a:xfrm>
      </p:grpSpPr>
      <p:sp>
        <p:nvSpPr>
          <p:cNvPr id="301" name="Google Shape;301;p9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02" name="Google Shape;302;p9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3"/>
        <p:cNvGrpSpPr/>
        <p:nvPr/>
      </p:nvGrpSpPr>
      <p:grpSpPr>
        <a:xfrm>
          <a:off x="0" y="0"/>
          <a:ext cx="0" cy="0"/>
          <a:chOff x="0" y="0"/>
          <a:chExt cx="0" cy="0"/>
        </a:xfrm>
      </p:grpSpPr>
      <p:sp>
        <p:nvSpPr>
          <p:cNvPr id="304" name="Google Shape;304;p9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9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06" name="Google Shape;306;p9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07" name="Google Shape;307;p9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8" name="Google Shape;308;p9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49"/>
        <p:cNvGrpSpPr/>
        <p:nvPr/>
      </p:nvGrpSpPr>
      <p:grpSpPr>
        <a:xfrm>
          <a:off x="0" y="0"/>
          <a:ext cx="0" cy="0"/>
          <a:chOff x="0" y="0"/>
          <a:chExt cx="0" cy="0"/>
        </a:xfrm>
      </p:grpSpPr>
      <p:grpSp>
        <p:nvGrpSpPr>
          <p:cNvPr id="50" name="Google Shape;50;p74"/>
          <p:cNvGrpSpPr/>
          <p:nvPr/>
        </p:nvGrpSpPr>
        <p:grpSpPr>
          <a:xfrm>
            <a:off x="52" y="4099200"/>
            <a:ext cx="9144036" cy="1044300"/>
            <a:chOff x="52" y="4099200"/>
            <a:chExt cx="9144036" cy="1044300"/>
          </a:xfrm>
        </p:grpSpPr>
        <p:grpSp>
          <p:nvGrpSpPr>
            <p:cNvPr id="51" name="Google Shape;51;p74"/>
            <p:cNvGrpSpPr/>
            <p:nvPr/>
          </p:nvGrpSpPr>
          <p:grpSpPr>
            <a:xfrm>
              <a:off x="52" y="4309200"/>
              <a:ext cx="231622" cy="834300"/>
              <a:chOff x="2688737" y="4301380"/>
              <a:chExt cx="231900" cy="834300"/>
            </a:xfrm>
          </p:grpSpPr>
          <p:sp>
            <p:nvSpPr>
              <p:cNvPr id="52" name="Google Shape;52;p74"/>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74"/>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74"/>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74"/>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 name="Google Shape;56;p74"/>
            <p:cNvGrpSpPr/>
            <p:nvPr/>
          </p:nvGrpSpPr>
          <p:grpSpPr>
            <a:xfrm>
              <a:off x="371406" y="4099200"/>
              <a:ext cx="231622" cy="1044300"/>
              <a:chOff x="2688737" y="4091380"/>
              <a:chExt cx="231900" cy="1044300"/>
            </a:xfrm>
          </p:grpSpPr>
          <p:sp>
            <p:nvSpPr>
              <p:cNvPr id="57" name="Google Shape;57;p74"/>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74"/>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74"/>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74"/>
              <p:cNvSpPr/>
              <p:nvPr/>
            </p:nvSpPr>
            <p:spPr>
              <a:xfrm flipH="1">
                <a:off x="2688737" y="4091380"/>
                <a:ext cx="2319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74"/>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 name="Google Shape;62;p74"/>
            <p:cNvGrpSpPr/>
            <p:nvPr/>
          </p:nvGrpSpPr>
          <p:grpSpPr>
            <a:xfrm>
              <a:off x="742761" y="4309200"/>
              <a:ext cx="231622" cy="834300"/>
              <a:chOff x="2688737" y="4301380"/>
              <a:chExt cx="231900" cy="834300"/>
            </a:xfrm>
          </p:grpSpPr>
          <p:sp>
            <p:nvSpPr>
              <p:cNvPr id="63" name="Google Shape;63;p74"/>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74"/>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74"/>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74"/>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 name="Google Shape;67;p74"/>
            <p:cNvGrpSpPr/>
            <p:nvPr/>
          </p:nvGrpSpPr>
          <p:grpSpPr>
            <a:xfrm>
              <a:off x="1114115" y="4518900"/>
              <a:ext cx="231622" cy="624600"/>
              <a:chOff x="2688737" y="4511080"/>
              <a:chExt cx="231900" cy="624600"/>
            </a:xfrm>
          </p:grpSpPr>
          <p:sp>
            <p:nvSpPr>
              <p:cNvPr id="68" name="Google Shape;68;p74"/>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74"/>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74"/>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 name="Google Shape;71;p74"/>
            <p:cNvGrpSpPr/>
            <p:nvPr/>
          </p:nvGrpSpPr>
          <p:grpSpPr>
            <a:xfrm>
              <a:off x="1856753" y="4099200"/>
              <a:ext cx="231600" cy="1044300"/>
              <a:chOff x="1856753" y="4099200"/>
              <a:chExt cx="231600" cy="1044300"/>
            </a:xfrm>
          </p:grpSpPr>
          <p:sp>
            <p:nvSpPr>
              <p:cNvPr id="72" name="Google Shape;72;p74"/>
              <p:cNvSpPr/>
              <p:nvPr/>
            </p:nvSpPr>
            <p:spPr>
              <a:xfrm flipH="1">
                <a:off x="185675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74"/>
              <p:cNvSpPr/>
              <p:nvPr/>
            </p:nvSpPr>
            <p:spPr>
              <a:xfrm flipH="1">
                <a:off x="1856753"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74"/>
              <p:cNvSpPr/>
              <p:nvPr/>
            </p:nvSpPr>
            <p:spPr>
              <a:xfrm flipH="1">
                <a:off x="185675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74"/>
              <p:cNvSpPr/>
              <p:nvPr/>
            </p:nvSpPr>
            <p:spPr>
              <a:xfrm flipH="1">
                <a:off x="1856753"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74"/>
              <p:cNvSpPr/>
              <p:nvPr/>
            </p:nvSpPr>
            <p:spPr>
              <a:xfrm flipH="1">
                <a:off x="185675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 name="Google Shape;77;p74"/>
            <p:cNvGrpSpPr/>
            <p:nvPr/>
          </p:nvGrpSpPr>
          <p:grpSpPr>
            <a:xfrm>
              <a:off x="2228107" y="4309200"/>
              <a:ext cx="231600" cy="834300"/>
              <a:chOff x="2228107" y="4309200"/>
              <a:chExt cx="231600" cy="834300"/>
            </a:xfrm>
          </p:grpSpPr>
          <p:sp>
            <p:nvSpPr>
              <p:cNvPr id="78" name="Google Shape;78;p74"/>
              <p:cNvSpPr/>
              <p:nvPr/>
            </p:nvSpPr>
            <p:spPr>
              <a:xfrm flipH="1">
                <a:off x="2228107"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74"/>
              <p:cNvSpPr/>
              <p:nvPr/>
            </p:nvSpPr>
            <p:spPr>
              <a:xfrm flipH="1">
                <a:off x="2228107"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74"/>
              <p:cNvSpPr/>
              <p:nvPr/>
            </p:nvSpPr>
            <p:spPr>
              <a:xfrm flipH="1">
                <a:off x="2228107"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74"/>
              <p:cNvSpPr/>
              <p:nvPr/>
            </p:nvSpPr>
            <p:spPr>
              <a:xfrm flipH="1">
                <a:off x="2228107"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 name="Google Shape;82;p74"/>
            <p:cNvGrpSpPr/>
            <p:nvPr/>
          </p:nvGrpSpPr>
          <p:grpSpPr>
            <a:xfrm>
              <a:off x="2599462" y="4518900"/>
              <a:ext cx="231600" cy="624600"/>
              <a:chOff x="2599462" y="4518900"/>
              <a:chExt cx="231600" cy="624600"/>
            </a:xfrm>
          </p:grpSpPr>
          <p:sp>
            <p:nvSpPr>
              <p:cNvPr id="83" name="Google Shape;83;p74"/>
              <p:cNvSpPr/>
              <p:nvPr/>
            </p:nvSpPr>
            <p:spPr>
              <a:xfrm flipH="1">
                <a:off x="2599462"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74"/>
              <p:cNvSpPr/>
              <p:nvPr/>
            </p:nvSpPr>
            <p:spPr>
              <a:xfrm flipH="1">
                <a:off x="2599462"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74"/>
              <p:cNvSpPr/>
              <p:nvPr/>
            </p:nvSpPr>
            <p:spPr>
              <a:xfrm flipH="1">
                <a:off x="2599462"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 name="Google Shape;86;p74"/>
            <p:cNvGrpSpPr/>
            <p:nvPr/>
          </p:nvGrpSpPr>
          <p:grpSpPr>
            <a:xfrm>
              <a:off x="3342171" y="4099200"/>
              <a:ext cx="231600" cy="1044300"/>
              <a:chOff x="3342171" y="4099200"/>
              <a:chExt cx="231600" cy="1044300"/>
            </a:xfrm>
          </p:grpSpPr>
          <p:sp>
            <p:nvSpPr>
              <p:cNvPr id="87" name="Google Shape;87;p74"/>
              <p:cNvSpPr/>
              <p:nvPr/>
            </p:nvSpPr>
            <p:spPr>
              <a:xfrm flipH="1">
                <a:off x="3342171"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74"/>
              <p:cNvSpPr/>
              <p:nvPr/>
            </p:nvSpPr>
            <p:spPr>
              <a:xfrm flipH="1">
                <a:off x="3342171"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74"/>
              <p:cNvSpPr/>
              <p:nvPr/>
            </p:nvSpPr>
            <p:spPr>
              <a:xfrm flipH="1">
                <a:off x="3342171"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74"/>
              <p:cNvSpPr/>
              <p:nvPr/>
            </p:nvSpPr>
            <p:spPr>
              <a:xfrm flipH="1">
                <a:off x="3342171"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74"/>
              <p:cNvSpPr/>
              <p:nvPr/>
            </p:nvSpPr>
            <p:spPr>
              <a:xfrm flipH="1">
                <a:off x="3342171"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 name="Google Shape;92;p74"/>
            <p:cNvGrpSpPr/>
            <p:nvPr/>
          </p:nvGrpSpPr>
          <p:grpSpPr>
            <a:xfrm>
              <a:off x="3713525" y="4309200"/>
              <a:ext cx="231600" cy="834300"/>
              <a:chOff x="3713525" y="4309200"/>
              <a:chExt cx="231600" cy="834300"/>
            </a:xfrm>
          </p:grpSpPr>
          <p:sp>
            <p:nvSpPr>
              <p:cNvPr id="93" name="Google Shape;93;p74"/>
              <p:cNvSpPr/>
              <p:nvPr/>
            </p:nvSpPr>
            <p:spPr>
              <a:xfrm flipH="1">
                <a:off x="3713525"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74"/>
              <p:cNvSpPr/>
              <p:nvPr/>
            </p:nvSpPr>
            <p:spPr>
              <a:xfrm flipH="1">
                <a:off x="3713525"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74"/>
              <p:cNvSpPr/>
              <p:nvPr/>
            </p:nvSpPr>
            <p:spPr>
              <a:xfrm flipH="1">
                <a:off x="3713525"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74"/>
              <p:cNvSpPr/>
              <p:nvPr/>
            </p:nvSpPr>
            <p:spPr>
              <a:xfrm flipH="1">
                <a:off x="3713525"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 name="Google Shape;97;p74"/>
            <p:cNvGrpSpPr/>
            <p:nvPr/>
          </p:nvGrpSpPr>
          <p:grpSpPr>
            <a:xfrm>
              <a:off x="1485398" y="4309200"/>
              <a:ext cx="231600" cy="834300"/>
              <a:chOff x="1485398" y="4309200"/>
              <a:chExt cx="231600" cy="834300"/>
            </a:xfrm>
          </p:grpSpPr>
          <p:sp>
            <p:nvSpPr>
              <p:cNvPr id="98" name="Google Shape;98;p74"/>
              <p:cNvSpPr/>
              <p:nvPr/>
            </p:nvSpPr>
            <p:spPr>
              <a:xfrm flipH="1">
                <a:off x="148539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74"/>
              <p:cNvSpPr/>
              <p:nvPr/>
            </p:nvSpPr>
            <p:spPr>
              <a:xfrm flipH="1">
                <a:off x="148539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74"/>
              <p:cNvSpPr/>
              <p:nvPr/>
            </p:nvSpPr>
            <p:spPr>
              <a:xfrm flipH="1">
                <a:off x="148539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74"/>
              <p:cNvSpPr/>
              <p:nvPr/>
            </p:nvSpPr>
            <p:spPr>
              <a:xfrm flipH="1">
                <a:off x="148539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 name="Google Shape;102;p74"/>
            <p:cNvGrpSpPr/>
            <p:nvPr/>
          </p:nvGrpSpPr>
          <p:grpSpPr>
            <a:xfrm>
              <a:off x="4084879" y="4518900"/>
              <a:ext cx="231600" cy="624600"/>
              <a:chOff x="4084879" y="4518900"/>
              <a:chExt cx="231600" cy="624600"/>
            </a:xfrm>
          </p:grpSpPr>
          <p:sp>
            <p:nvSpPr>
              <p:cNvPr id="103" name="Google Shape;103;p74"/>
              <p:cNvSpPr/>
              <p:nvPr/>
            </p:nvSpPr>
            <p:spPr>
              <a:xfrm flipH="1">
                <a:off x="4084879"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74"/>
              <p:cNvSpPr/>
              <p:nvPr/>
            </p:nvSpPr>
            <p:spPr>
              <a:xfrm flipH="1">
                <a:off x="4084879"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74"/>
              <p:cNvSpPr/>
              <p:nvPr/>
            </p:nvSpPr>
            <p:spPr>
              <a:xfrm flipH="1">
                <a:off x="4084879"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 name="Google Shape;106;p74"/>
            <p:cNvGrpSpPr/>
            <p:nvPr/>
          </p:nvGrpSpPr>
          <p:grpSpPr>
            <a:xfrm>
              <a:off x="2970816" y="4309200"/>
              <a:ext cx="231600" cy="834300"/>
              <a:chOff x="2970816" y="4309200"/>
              <a:chExt cx="231600" cy="834300"/>
            </a:xfrm>
          </p:grpSpPr>
          <p:sp>
            <p:nvSpPr>
              <p:cNvPr id="107" name="Google Shape;107;p74"/>
              <p:cNvSpPr/>
              <p:nvPr/>
            </p:nvSpPr>
            <p:spPr>
              <a:xfrm flipH="1">
                <a:off x="2970816"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74"/>
              <p:cNvSpPr/>
              <p:nvPr/>
            </p:nvSpPr>
            <p:spPr>
              <a:xfrm flipH="1">
                <a:off x="2970816"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74"/>
              <p:cNvSpPr/>
              <p:nvPr/>
            </p:nvSpPr>
            <p:spPr>
              <a:xfrm flipH="1">
                <a:off x="2970816"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74"/>
              <p:cNvSpPr/>
              <p:nvPr/>
            </p:nvSpPr>
            <p:spPr>
              <a:xfrm flipH="1">
                <a:off x="2970816"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 name="Google Shape;111;p74"/>
            <p:cNvGrpSpPr/>
            <p:nvPr/>
          </p:nvGrpSpPr>
          <p:grpSpPr>
            <a:xfrm>
              <a:off x="4456234" y="4309200"/>
              <a:ext cx="231600" cy="834300"/>
              <a:chOff x="4456234" y="4309200"/>
              <a:chExt cx="231600" cy="834300"/>
            </a:xfrm>
          </p:grpSpPr>
          <p:sp>
            <p:nvSpPr>
              <p:cNvPr id="112" name="Google Shape;112;p74"/>
              <p:cNvSpPr/>
              <p:nvPr/>
            </p:nvSpPr>
            <p:spPr>
              <a:xfrm flipH="1">
                <a:off x="4456234"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74"/>
              <p:cNvSpPr/>
              <p:nvPr/>
            </p:nvSpPr>
            <p:spPr>
              <a:xfrm flipH="1">
                <a:off x="4456234"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74"/>
              <p:cNvSpPr/>
              <p:nvPr/>
            </p:nvSpPr>
            <p:spPr>
              <a:xfrm flipH="1">
                <a:off x="4456234"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74"/>
              <p:cNvSpPr/>
              <p:nvPr/>
            </p:nvSpPr>
            <p:spPr>
              <a:xfrm flipH="1">
                <a:off x="4456234"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6" name="Google Shape;116;p74"/>
            <p:cNvGrpSpPr/>
            <p:nvPr/>
          </p:nvGrpSpPr>
          <p:grpSpPr>
            <a:xfrm>
              <a:off x="4827588" y="4099200"/>
              <a:ext cx="231600" cy="1044300"/>
              <a:chOff x="4827588" y="4099200"/>
              <a:chExt cx="231600" cy="1044300"/>
            </a:xfrm>
          </p:grpSpPr>
          <p:sp>
            <p:nvSpPr>
              <p:cNvPr id="117" name="Google Shape;117;p74"/>
              <p:cNvSpPr/>
              <p:nvPr/>
            </p:nvSpPr>
            <p:spPr>
              <a:xfrm flipH="1">
                <a:off x="482758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74"/>
              <p:cNvSpPr/>
              <p:nvPr/>
            </p:nvSpPr>
            <p:spPr>
              <a:xfrm flipH="1">
                <a:off x="482758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74"/>
              <p:cNvSpPr/>
              <p:nvPr/>
            </p:nvSpPr>
            <p:spPr>
              <a:xfrm flipH="1">
                <a:off x="482758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74"/>
              <p:cNvSpPr/>
              <p:nvPr/>
            </p:nvSpPr>
            <p:spPr>
              <a:xfrm flipH="1">
                <a:off x="4827588"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74"/>
              <p:cNvSpPr/>
              <p:nvPr/>
            </p:nvSpPr>
            <p:spPr>
              <a:xfrm flipH="1">
                <a:off x="482758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 name="Google Shape;122;p74"/>
            <p:cNvGrpSpPr/>
            <p:nvPr/>
          </p:nvGrpSpPr>
          <p:grpSpPr>
            <a:xfrm>
              <a:off x="5198943" y="4309200"/>
              <a:ext cx="231600" cy="834300"/>
              <a:chOff x="5198943" y="4309200"/>
              <a:chExt cx="231600" cy="834300"/>
            </a:xfrm>
          </p:grpSpPr>
          <p:sp>
            <p:nvSpPr>
              <p:cNvPr id="123" name="Google Shape;123;p74"/>
              <p:cNvSpPr/>
              <p:nvPr/>
            </p:nvSpPr>
            <p:spPr>
              <a:xfrm flipH="1">
                <a:off x="519894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74"/>
              <p:cNvSpPr/>
              <p:nvPr/>
            </p:nvSpPr>
            <p:spPr>
              <a:xfrm flipH="1">
                <a:off x="5198943"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74"/>
              <p:cNvSpPr/>
              <p:nvPr/>
            </p:nvSpPr>
            <p:spPr>
              <a:xfrm flipH="1">
                <a:off x="519894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74"/>
              <p:cNvSpPr/>
              <p:nvPr/>
            </p:nvSpPr>
            <p:spPr>
              <a:xfrm flipH="1">
                <a:off x="519894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 name="Google Shape;127;p74"/>
            <p:cNvGrpSpPr/>
            <p:nvPr/>
          </p:nvGrpSpPr>
          <p:grpSpPr>
            <a:xfrm>
              <a:off x="5570297" y="4518900"/>
              <a:ext cx="231600" cy="624600"/>
              <a:chOff x="5570297" y="4518900"/>
              <a:chExt cx="231600" cy="624600"/>
            </a:xfrm>
          </p:grpSpPr>
          <p:sp>
            <p:nvSpPr>
              <p:cNvPr id="128" name="Google Shape;128;p74"/>
              <p:cNvSpPr/>
              <p:nvPr/>
            </p:nvSpPr>
            <p:spPr>
              <a:xfrm flipH="1">
                <a:off x="5570297"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74"/>
              <p:cNvSpPr/>
              <p:nvPr/>
            </p:nvSpPr>
            <p:spPr>
              <a:xfrm flipH="1">
                <a:off x="5570297"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74"/>
              <p:cNvSpPr/>
              <p:nvPr/>
            </p:nvSpPr>
            <p:spPr>
              <a:xfrm flipH="1">
                <a:off x="5570297"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1" name="Google Shape;131;p74"/>
            <p:cNvGrpSpPr/>
            <p:nvPr/>
          </p:nvGrpSpPr>
          <p:grpSpPr>
            <a:xfrm>
              <a:off x="5941652" y="4309200"/>
              <a:ext cx="231600" cy="834300"/>
              <a:chOff x="5941652" y="4309200"/>
              <a:chExt cx="231600" cy="834300"/>
            </a:xfrm>
          </p:grpSpPr>
          <p:sp>
            <p:nvSpPr>
              <p:cNvPr id="132" name="Google Shape;132;p74"/>
              <p:cNvSpPr/>
              <p:nvPr/>
            </p:nvSpPr>
            <p:spPr>
              <a:xfrm flipH="1">
                <a:off x="5941652"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74"/>
              <p:cNvSpPr/>
              <p:nvPr/>
            </p:nvSpPr>
            <p:spPr>
              <a:xfrm flipH="1">
                <a:off x="5941652"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74"/>
              <p:cNvSpPr/>
              <p:nvPr/>
            </p:nvSpPr>
            <p:spPr>
              <a:xfrm flipH="1">
                <a:off x="5941652"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74"/>
              <p:cNvSpPr/>
              <p:nvPr/>
            </p:nvSpPr>
            <p:spPr>
              <a:xfrm flipH="1">
                <a:off x="5941652"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6" name="Google Shape;136;p74"/>
            <p:cNvGrpSpPr/>
            <p:nvPr/>
          </p:nvGrpSpPr>
          <p:grpSpPr>
            <a:xfrm>
              <a:off x="6313006" y="4099200"/>
              <a:ext cx="231600" cy="1044300"/>
              <a:chOff x="6313006" y="4099200"/>
              <a:chExt cx="231600" cy="1044300"/>
            </a:xfrm>
          </p:grpSpPr>
          <p:sp>
            <p:nvSpPr>
              <p:cNvPr id="137" name="Google Shape;137;p74"/>
              <p:cNvSpPr/>
              <p:nvPr/>
            </p:nvSpPr>
            <p:spPr>
              <a:xfrm flipH="1">
                <a:off x="6313006"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74"/>
              <p:cNvSpPr/>
              <p:nvPr/>
            </p:nvSpPr>
            <p:spPr>
              <a:xfrm flipH="1">
                <a:off x="6313006"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74"/>
              <p:cNvSpPr/>
              <p:nvPr/>
            </p:nvSpPr>
            <p:spPr>
              <a:xfrm flipH="1">
                <a:off x="6313006"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74"/>
              <p:cNvSpPr/>
              <p:nvPr/>
            </p:nvSpPr>
            <p:spPr>
              <a:xfrm flipH="1">
                <a:off x="6313006"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74"/>
              <p:cNvSpPr/>
              <p:nvPr/>
            </p:nvSpPr>
            <p:spPr>
              <a:xfrm flipH="1">
                <a:off x="6313006"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 name="Google Shape;142;p74"/>
            <p:cNvGrpSpPr/>
            <p:nvPr/>
          </p:nvGrpSpPr>
          <p:grpSpPr>
            <a:xfrm>
              <a:off x="6684361" y="4309200"/>
              <a:ext cx="231600" cy="834300"/>
              <a:chOff x="6684361" y="4309200"/>
              <a:chExt cx="231600" cy="834300"/>
            </a:xfrm>
          </p:grpSpPr>
          <p:sp>
            <p:nvSpPr>
              <p:cNvPr id="143" name="Google Shape;143;p74"/>
              <p:cNvSpPr/>
              <p:nvPr/>
            </p:nvSpPr>
            <p:spPr>
              <a:xfrm flipH="1">
                <a:off x="6684361"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74"/>
              <p:cNvSpPr/>
              <p:nvPr/>
            </p:nvSpPr>
            <p:spPr>
              <a:xfrm flipH="1">
                <a:off x="6684361"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74"/>
              <p:cNvSpPr/>
              <p:nvPr/>
            </p:nvSpPr>
            <p:spPr>
              <a:xfrm flipH="1">
                <a:off x="6684361"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74"/>
              <p:cNvSpPr/>
              <p:nvPr/>
            </p:nvSpPr>
            <p:spPr>
              <a:xfrm flipH="1">
                <a:off x="6684361"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 name="Google Shape;147;p74"/>
            <p:cNvGrpSpPr/>
            <p:nvPr/>
          </p:nvGrpSpPr>
          <p:grpSpPr>
            <a:xfrm>
              <a:off x="7055715" y="4518900"/>
              <a:ext cx="231600" cy="624600"/>
              <a:chOff x="7055715" y="4518900"/>
              <a:chExt cx="231600" cy="624600"/>
            </a:xfrm>
          </p:grpSpPr>
          <p:sp>
            <p:nvSpPr>
              <p:cNvPr id="148" name="Google Shape;148;p74"/>
              <p:cNvSpPr/>
              <p:nvPr/>
            </p:nvSpPr>
            <p:spPr>
              <a:xfrm flipH="1">
                <a:off x="7055715"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74"/>
              <p:cNvSpPr/>
              <p:nvPr/>
            </p:nvSpPr>
            <p:spPr>
              <a:xfrm flipH="1">
                <a:off x="7055715"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74"/>
              <p:cNvSpPr/>
              <p:nvPr/>
            </p:nvSpPr>
            <p:spPr>
              <a:xfrm flipH="1">
                <a:off x="7055715"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 name="Google Shape;151;p74"/>
            <p:cNvGrpSpPr/>
            <p:nvPr/>
          </p:nvGrpSpPr>
          <p:grpSpPr>
            <a:xfrm>
              <a:off x="7798424" y="4099200"/>
              <a:ext cx="231600" cy="1044300"/>
              <a:chOff x="7798424" y="4099200"/>
              <a:chExt cx="231600" cy="1044300"/>
            </a:xfrm>
          </p:grpSpPr>
          <p:sp>
            <p:nvSpPr>
              <p:cNvPr id="152" name="Google Shape;152;p74"/>
              <p:cNvSpPr/>
              <p:nvPr/>
            </p:nvSpPr>
            <p:spPr>
              <a:xfrm flipH="1">
                <a:off x="7798424"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74"/>
              <p:cNvSpPr/>
              <p:nvPr/>
            </p:nvSpPr>
            <p:spPr>
              <a:xfrm flipH="1">
                <a:off x="7798424"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74"/>
              <p:cNvSpPr/>
              <p:nvPr/>
            </p:nvSpPr>
            <p:spPr>
              <a:xfrm flipH="1">
                <a:off x="7798424"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74"/>
              <p:cNvSpPr/>
              <p:nvPr/>
            </p:nvSpPr>
            <p:spPr>
              <a:xfrm flipH="1">
                <a:off x="7798424"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74"/>
              <p:cNvSpPr/>
              <p:nvPr/>
            </p:nvSpPr>
            <p:spPr>
              <a:xfrm flipH="1">
                <a:off x="7798424"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 name="Google Shape;157;p74"/>
            <p:cNvGrpSpPr/>
            <p:nvPr/>
          </p:nvGrpSpPr>
          <p:grpSpPr>
            <a:xfrm>
              <a:off x="8169779" y="4309200"/>
              <a:ext cx="231600" cy="834300"/>
              <a:chOff x="8169779" y="4309200"/>
              <a:chExt cx="231600" cy="834300"/>
            </a:xfrm>
          </p:grpSpPr>
          <p:sp>
            <p:nvSpPr>
              <p:cNvPr id="158" name="Google Shape;158;p74"/>
              <p:cNvSpPr/>
              <p:nvPr/>
            </p:nvSpPr>
            <p:spPr>
              <a:xfrm flipH="1">
                <a:off x="8169779"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74"/>
              <p:cNvSpPr/>
              <p:nvPr/>
            </p:nvSpPr>
            <p:spPr>
              <a:xfrm flipH="1">
                <a:off x="8169779"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74"/>
              <p:cNvSpPr/>
              <p:nvPr/>
            </p:nvSpPr>
            <p:spPr>
              <a:xfrm flipH="1">
                <a:off x="8169779"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74"/>
              <p:cNvSpPr/>
              <p:nvPr/>
            </p:nvSpPr>
            <p:spPr>
              <a:xfrm flipH="1">
                <a:off x="8169779"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 name="Google Shape;162;p74"/>
            <p:cNvGrpSpPr/>
            <p:nvPr/>
          </p:nvGrpSpPr>
          <p:grpSpPr>
            <a:xfrm>
              <a:off x="7427070" y="4309200"/>
              <a:ext cx="231600" cy="834300"/>
              <a:chOff x="7427070" y="4309200"/>
              <a:chExt cx="231600" cy="834300"/>
            </a:xfrm>
          </p:grpSpPr>
          <p:sp>
            <p:nvSpPr>
              <p:cNvPr id="163" name="Google Shape;163;p74"/>
              <p:cNvSpPr/>
              <p:nvPr/>
            </p:nvSpPr>
            <p:spPr>
              <a:xfrm flipH="1">
                <a:off x="7427070"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74"/>
              <p:cNvSpPr/>
              <p:nvPr/>
            </p:nvSpPr>
            <p:spPr>
              <a:xfrm flipH="1">
                <a:off x="7427070"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74"/>
              <p:cNvSpPr/>
              <p:nvPr/>
            </p:nvSpPr>
            <p:spPr>
              <a:xfrm flipH="1">
                <a:off x="7427070"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74"/>
              <p:cNvSpPr/>
              <p:nvPr/>
            </p:nvSpPr>
            <p:spPr>
              <a:xfrm flipH="1">
                <a:off x="7427070"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 name="Google Shape;167;p74"/>
            <p:cNvGrpSpPr/>
            <p:nvPr/>
          </p:nvGrpSpPr>
          <p:grpSpPr>
            <a:xfrm>
              <a:off x="8541133" y="4518900"/>
              <a:ext cx="231600" cy="624600"/>
              <a:chOff x="8541133" y="4518900"/>
              <a:chExt cx="231600" cy="624600"/>
            </a:xfrm>
          </p:grpSpPr>
          <p:sp>
            <p:nvSpPr>
              <p:cNvPr id="168" name="Google Shape;168;p74"/>
              <p:cNvSpPr/>
              <p:nvPr/>
            </p:nvSpPr>
            <p:spPr>
              <a:xfrm flipH="1">
                <a:off x="854113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74"/>
              <p:cNvSpPr/>
              <p:nvPr/>
            </p:nvSpPr>
            <p:spPr>
              <a:xfrm flipH="1">
                <a:off x="854113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74"/>
              <p:cNvSpPr/>
              <p:nvPr/>
            </p:nvSpPr>
            <p:spPr>
              <a:xfrm flipH="1">
                <a:off x="854113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1" name="Google Shape;171;p74"/>
            <p:cNvGrpSpPr/>
            <p:nvPr/>
          </p:nvGrpSpPr>
          <p:grpSpPr>
            <a:xfrm>
              <a:off x="8912488" y="4309200"/>
              <a:ext cx="231600" cy="834300"/>
              <a:chOff x="8912488" y="4309200"/>
              <a:chExt cx="231600" cy="834300"/>
            </a:xfrm>
          </p:grpSpPr>
          <p:sp>
            <p:nvSpPr>
              <p:cNvPr id="172" name="Google Shape;172;p74"/>
              <p:cNvSpPr/>
              <p:nvPr/>
            </p:nvSpPr>
            <p:spPr>
              <a:xfrm flipH="1">
                <a:off x="891248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74"/>
              <p:cNvSpPr/>
              <p:nvPr/>
            </p:nvSpPr>
            <p:spPr>
              <a:xfrm flipH="1">
                <a:off x="891248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74"/>
              <p:cNvSpPr/>
              <p:nvPr/>
            </p:nvSpPr>
            <p:spPr>
              <a:xfrm flipH="1">
                <a:off x="891248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74"/>
              <p:cNvSpPr/>
              <p:nvPr/>
            </p:nvSpPr>
            <p:spPr>
              <a:xfrm flipH="1">
                <a:off x="891248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76" name="Google Shape;176;p74"/>
          <p:cNvSpPr txBox="1">
            <a:spLocks noGrp="1"/>
          </p:cNvSpPr>
          <p:nvPr>
            <p:ph type="title" hasCustomPrompt="1"/>
          </p:nvPr>
        </p:nvSpPr>
        <p:spPr>
          <a:xfrm>
            <a:off x="1388625" y="772725"/>
            <a:ext cx="6366900" cy="1863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77" name="Google Shape;177;p74"/>
          <p:cNvSpPr txBox="1">
            <a:spLocks noGrp="1"/>
          </p:cNvSpPr>
          <p:nvPr>
            <p:ph type="body" idx="1"/>
          </p:nvPr>
        </p:nvSpPr>
        <p:spPr>
          <a:xfrm>
            <a:off x="1388625" y="2712300"/>
            <a:ext cx="6366900" cy="1111200"/>
          </a:xfrm>
          <a:prstGeom prst="rect">
            <a:avLst/>
          </a:prstGeom>
          <a:noFill/>
          <a:ln>
            <a:noFill/>
          </a:ln>
        </p:spPr>
        <p:txBody>
          <a:bodyPr spcFirstLastPara="1" wrap="square" lIns="91425" tIns="91425" rIns="91425" bIns="91425" anchor="t" anchorCtr="0">
            <a:noAutofit/>
          </a:bodyPr>
          <a:lstStyle>
            <a:lvl1pPr marL="457200" lvl="0" indent="-311150" algn="ctr">
              <a:lnSpc>
                <a:spcPct val="115000"/>
              </a:lnSpc>
              <a:spcBef>
                <a:spcPts val="0"/>
              </a:spcBef>
              <a:spcAft>
                <a:spcPts val="0"/>
              </a:spcAft>
              <a:buClr>
                <a:schemeClr val="lt1"/>
              </a:buClr>
              <a:buSzPts val="1300"/>
              <a:buChar char="●"/>
              <a:defRPr>
                <a:solidFill>
                  <a:schemeClr val="lt1"/>
                </a:solidFill>
              </a:defRPr>
            </a:lvl1pPr>
            <a:lvl2pPr marL="914400" lvl="1" indent="-298450" algn="ctr">
              <a:lnSpc>
                <a:spcPct val="115000"/>
              </a:lnSpc>
              <a:spcBef>
                <a:spcPts val="1600"/>
              </a:spcBef>
              <a:spcAft>
                <a:spcPts val="0"/>
              </a:spcAft>
              <a:buClr>
                <a:schemeClr val="lt1"/>
              </a:buClr>
              <a:buSzPts val="1100"/>
              <a:buChar char="○"/>
              <a:defRPr>
                <a:solidFill>
                  <a:schemeClr val="lt1"/>
                </a:solidFill>
              </a:defRPr>
            </a:lvl2pPr>
            <a:lvl3pPr marL="1371600" lvl="2" indent="-298450" algn="ctr">
              <a:lnSpc>
                <a:spcPct val="115000"/>
              </a:lnSpc>
              <a:spcBef>
                <a:spcPts val="1600"/>
              </a:spcBef>
              <a:spcAft>
                <a:spcPts val="0"/>
              </a:spcAft>
              <a:buClr>
                <a:schemeClr val="lt1"/>
              </a:buClr>
              <a:buSzPts val="1100"/>
              <a:buChar char="■"/>
              <a:defRPr>
                <a:solidFill>
                  <a:schemeClr val="lt1"/>
                </a:solidFill>
              </a:defRPr>
            </a:lvl3pPr>
            <a:lvl4pPr marL="1828800" lvl="3" indent="-298450" algn="ctr">
              <a:lnSpc>
                <a:spcPct val="115000"/>
              </a:lnSpc>
              <a:spcBef>
                <a:spcPts val="1600"/>
              </a:spcBef>
              <a:spcAft>
                <a:spcPts val="0"/>
              </a:spcAft>
              <a:buClr>
                <a:schemeClr val="lt1"/>
              </a:buClr>
              <a:buSzPts val="1100"/>
              <a:buChar char="●"/>
              <a:defRPr>
                <a:solidFill>
                  <a:schemeClr val="lt1"/>
                </a:solidFill>
              </a:defRPr>
            </a:lvl4pPr>
            <a:lvl5pPr marL="2286000" lvl="4" indent="-298450" algn="ctr">
              <a:lnSpc>
                <a:spcPct val="115000"/>
              </a:lnSpc>
              <a:spcBef>
                <a:spcPts val="1600"/>
              </a:spcBef>
              <a:spcAft>
                <a:spcPts val="0"/>
              </a:spcAft>
              <a:buClr>
                <a:schemeClr val="lt1"/>
              </a:buClr>
              <a:buSzPts val="1100"/>
              <a:buChar char="○"/>
              <a:defRPr>
                <a:solidFill>
                  <a:schemeClr val="lt1"/>
                </a:solidFill>
              </a:defRPr>
            </a:lvl5pPr>
            <a:lvl6pPr marL="2743200" lvl="5" indent="-298450" algn="ctr">
              <a:lnSpc>
                <a:spcPct val="115000"/>
              </a:lnSpc>
              <a:spcBef>
                <a:spcPts val="1600"/>
              </a:spcBef>
              <a:spcAft>
                <a:spcPts val="0"/>
              </a:spcAft>
              <a:buClr>
                <a:schemeClr val="lt1"/>
              </a:buClr>
              <a:buSzPts val="1100"/>
              <a:buChar char="■"/>
              <a:defRPr>
                <a:solidFill>
                  <a:schemeClr val="lt1"/>
                </a:solidFill>
              </a:defRPr>
            </a:lvl6pPr>
            <a:lvl7pPr marL="3200400" lvl="6" indent="-298450" algn="ctr">
              <a:lnSpc>
                <a:spcPct val="115000"/>
              </a:lnSpc>
              <a:spcBef>
                <a:spcPts val="1600"/>
              </a:spcBef>
              <a:spcAft>
                <a:spcPts val="0"/>
              </a:spcAft>
              <a:buClr>
                <a:schemeClr val="lt1"/>
              </a:buClr>
              <a:buSzPts val="1100"/>
              <a:buChar char="●"/>
              <a:defRPr>
                <a:solidFill>
                  <a:schemeClr val="lt1"/>
                </a:solidFill>
              </a:defRPr>
            </a:lvl7pPr>
            <a:lvl8pPr marL="3657600" lvl="7" indent="-298450" algn="ctr">
              <a:lnSpc>
                <a:spcPct val="115000"/>
              </a:lnSpc>
              <a:spcBef>
                <a:spcPts val="1600"/>
              </a:spcBef>
              <a:spcAft>
                <a:spcPts val="0"/>
              </a:spcAft>
              <a:buClr>
                <a:schemeClr val="lt1"/>
              </a:buClr>
              <a:buSzPts val="1100"/>
              <a:buChar char="○"/>
              <a:defRPr>
                <a:solidFill>
                  <a:schemeClr val="lt1"/>
                </a:solidFill>
              </a:defRPr>
            </a:lvl8pPr>
            <a:lvl9pPr marL="4114800" lvl="8" indent="-298450" algn="ctr">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178" name="Google Shape;178;p74"/>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9"/>
        <p:cNvGrpSpPr/>
        <p:nvPr/>
      </p:nvGrpSpPr>
      <p:grpSpPr>
        <a:xfrm>
          <a:off x="0" y="0"/>
          <a:ext cx="0" cy="0"/>
          <a:chOff x="0" y="0"/>
          <a:chExt cx="0" cy="0"/>
        </a:xfrm>
      </p:grpSpPr>
      <p:sp>
        <p:nvSpPr>
          <p:cNvPr id="310" name="Google Shape;310;p9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311" name="Google Shape;311;p9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12"/>
        <p:cNvGrpSpPr/>
        <p:nvPr/>
      </p:nvGrpSpPr>
      <p:grpSpPr>
        <a:xfrm>
          <a:off x="0" y="0"/>
          <a:ext cx="0" cy="0"/>
          <a:chOff x="0" y="0"/>
          <a:chExt cx="0" cy="0"/>
        </a:xfrm>
      </p:grpSpPr>
      <p:sp>
        <p:nvSpPr>
          <p:cNvPr id="313" name="Google Shape;313;p9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14" name="Google Shape;314;p9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315" name="Google Shape;315;p9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6"/>
        <p:cNvGrpSpPr/>
        <p:nvPr/>
      </p:nvGrpSpPr>
      <p:grpSpPr>
        <a:xfrm>
          <a:off x="0" y="0"/>
          <a:ext cx="0" cy="0"/>
          <a:chOff x="0" y="0"/>
          <a:chExt cx="0" cy="0"/>
        </a:xfrm>
      </p:grpSpPr>
      <p:sp>
        <p:nvSpPr>
          <p:cNvPr id="317" name="Google Shape;317;p9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9"/>
        <p:cNvGrpSpPr/>
        <p:nvPr/>
      </p:nvGrpSpPr>
      <p:grpSpPr>
        <a:xfrm>
          <a:off x="0" y="0"/>
          <a:ext cx="0" cy="0"/>
          <a:chOff x="0" y="0"/>
          <a:chExt cx="0" cy="0"/>
        </a:xfrm>
      </p:grpSpPr>
      <p:grpSp>
        <p:nvGrpSpPr>
          <p:cNvPr id="180" name="Google Shape;180;p75"/>
          <p:cNvGrpSpPr/>
          <p:nvPr/>
        </p:nvGrpSpPr>
        <p:grpSpPr>
          <a:xfrm>
            <a:off x="146769" y="3406"/>
            <a:ext cx="1233214" cy="1384535"/>
            <a:chOff x="146769" y="3406"/>
            <a:chExt cx="1233214" cy="1384535"/>
          </a:xfrm>
        </p:grpSpPr>
        <p:grpSp>
          <p:nvGrpSpPr>
            <p:cNvPr id="181" name="Google Shape;181;p75"/>
            <p:cNvGrpSpPr/>
            <p:nvPr/>
          </p:nvGrpSpPr>
          <p:grpSpPr>
            <a:xfrm>
              <a:off x="1063183" y="3406"/>
              <a:ext cx="316800" cy="688513"/>
              <a:chOff x="1063183" y="3406"/>
              <a:chExt cx="316800" cy="688513"/>
            </a:xfrm>
          </p:grpSpPr>
          <p:sp>
            <p:nvSpPr>
              <p:cNvPr id="182" name="Google Shape;182;p75"/>
              <p:cNvSpPr/>
              <p:nvPr/>
            </p:nvSpPr>
            <p:spPr>
              <a:xfrm rot="10800000">
                <a:off x="1063183"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75"/>
              <p:cNvSpPr/>
              <p:nvPr/>
            </p:nvSpPr>
            <p:spPr>
              <a:xfrm rot="10800000">
                <a:off x="1063183"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 name="Google Shape;184;p75"/>
            <p:cNvGrpSpPr/>
            <p:nvPr/>
          </p:nvGrpSpPr>
          <p:grpSpPr>
            <a:xfrm>
              <a:off x="604976" y="3406"/>
              <a:ext cx="316800" cy="1036524"/>
              <a:chOff x="604976" y="3406"/>
              <a:chExt cx="316800" cy="1036524"/>
            </a:xfrm>
          </p:grpSpPr>
          <p:sp>
            <p:nvSpPr>
              <p:cNvPr id="185" name="Google Shape;185;p75"/>
              <p:cNvSpPr/>
              <p:nvPr/>
            </p:nvSpPr>
            <p:spPr>
              <a:xfrm rot="10800000">
                <a:off x="604976"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75"/>
              <p:cNvSpPr/>
              <p:nvPr/>
            </p:nvSpPr>
            <p:spPr>
              <a:xfrm rot="10800000">
                <a:off x="604976" y="343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75"/>
              <p:cNvSpPr/>
              <p:nvPr/>
            </p:nvSpPr>
            <p:spPr>
              <a:xfrm rot="10800000">
                <a:off x="604976"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 name="Google Shape;188;p75"/>
            <p:cNvGrpSpPr/>
            <p:nvPr/>
          </p:nvGrpSpPr>
          <p:grpSpPr>
            <a:xfrm>
              <a:off x="146769" y="3406"/>
              <a:ext cx="316800" cy="1384535"/>
              <a:chOff x="146769" y="3406"/>
              <a:chExt cx="316800" cy="1384535"/>
            </a:xfrm>
          </p:grpSpPr>
          <p:sp>
            <p:nvSpPr>
              <p:cNvPr id="189" name="Google Shape;189;p75"/>
              <p:cNvSpPr/>
              <p:nvPr/>
            </p:nvSpPr>
            <p:spPr>
              <a:xfrm rot="10800000">
                <a:off x="146769"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75"/>
              <p:cNvSpPr/>
              <p:nvPr/>
            </p:nvSpPr>
            <p:spPr>
              <a:xfrm rot="10800000">
                <a:off x="146769" y="3441"/>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75"/>
              <p:cNvSpPr/>
              <p:nvPr/>
            </p:nvSpPr>
            <p:spPr>
              <a:xfrm rot="10800000">
                <a:off x="146769" y="343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75"/>
              <p:cNvSpPr/>
              <p:nvPr/>
            </p:nvSpPr>
            <p:spPr>
              <a:xfrm rot="10800000">
                <a:off x="146769"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93" name="Google Shape;193;p75"/>
          <p:cNvGrpSpPr/>
          <p:nvPr/>
        </p:nvGrpSpPr>
        <p:grpSpPr>
          <a:xfrm>
            <a:off x="6775084" y="2904008"/>
            <a:ext cx="2186147" cy="2239500"/>
            <a:chOff x="6775084" y="2904008"/>
            <a:chExt cx="2186147" cy="2239500"/>
          </a:xfrm>
        </p:grpSpPr>
        <p:grpSp>
          <p:nvGrpSpPr>
            <p:cNvPr id="194" name="Google Shape;194;p75"/>
            <p:cNvGrpSpPr/>
            <p:nvPr/>
          </p:nvGrpSpPr>
          <p:grpSpPr>
            <a:xfrm>
              <a:off x="6775084" y="4253708"/>
              <a:ext cx="409500" cy="889800"/>
              <a:chOff x="6775084" y="4253708"/>
              <a:chExt cx="409500" cy="889800"/>
            </a:xfrm>
          </p:grpSpPr>
          <p:sp>
            <p:nvSpPr>
              <p:cNvPr id="195" name="Google Shape;195;p75"/>
              <p:cNvSpPr/>
              <p:nvPr/>
            </p:nvSpPr>
            <p:spPr>
              <a:xfrm>
                <a:off x="6775084"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75"/>
              <p:cNvSpPr/>
              <p:nvPr/>
            </p:nvSpPr>
            <p:spPr>
              <a:xfrm>
                <a:off x="6775084"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7" name="Google Shape;197;p75"/>
            <p:cNvGrpSpPr/>
            <p:nvPr/>
          </p:nvGrpSpPr>
          <p:grpSpPr>
            <a:xfrm>
              <a:off x="7367299" y="3804008"/>
              <a:ext cx="409500" cy="1339500"/>
              <a:chOff x="7367299" y="3804008"/>
              <a:chExt cx="409500" cy="1339500"/>
            </a:xfrm>
          </p:grpSpPr>
          <p:sp>
            <p:nvSpPr>
              <p:cNvPr id="198" name="Google Shape;198;p75"/>
              <p:cNvSpPr/>
              <p:nvPr/>
            </p:nvSpPr>
            <p:spPr>
              <a:xfrm>
                <a:off x="7367299"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75"/>
              <p:cNvSpPr/>
              <p:nvPr/>
            </p:nvSpPr>
            <p:spPr>
              <a:xfrm>
                <a:off x="7367299"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75"/>
              <p:cNvSpPr/>
              <p:nvPr/>
            </p:nvSpPr>
            <p:spPr>
              <a:xfrm>
                <a:off x="7367299"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1" name="Google Shape;201;p75"/>
            <p:cNvGrpSpPr/>
            <p:nvPr/>
          </p:nvGrpSpPr>
          <p:grpSpPr>
            <a:xfrm>
              <a:off x="7959516" y="3354008"/>
              <a:ext cx="409500" cy="1789500"/>
              <a:chOff x="7959516" y="3354008"/>
              <a:chExt cx="409500" cy="1789500"/>
            </a:xfrm>
          </p:grpSpPr>
          <p:sp>
            <p:nvSpPr>
              <p:cNvPr id="202" name="Google Shape;202;p75"/>
              <p:cNvSpPr/>
              <p:nvPr/>
            </p:nvSpPr>
            <p:spPr>
              <a:xfrm>
                <a:off x="7959516"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75"/>
              <p:cNvSpPr/>
              <p:nvPr/>
            </p:nvSpPr>
            <p:spPr>
              <a:xfrm>
                <a:off x="7959516" y="3354008"/>
                <a:ext cx="409500" cy="178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75"/>
              <p:cNvSpPr/>
              <p:nvPr/>
            </p:nvSpPr>
            <p:spPr>
              <a:xfrm>
                <a:off x="7959516"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75"/>
              <p:cNvSpPr/>
              <p:nvPr/>
            </p:nvSpPr>
            <p:spPr>
              <a:xfrm>
                <a:off x="7959516"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6" name="Google Shape;206;p75"/>
            <p:cNvGrpSpPr/>
            <p:nvPr/>
          </p:nvGrpSpPr>
          <p:grpSpPr>
            <a:xfrm>
              <a:off x="8551731" y="2904008"/>
              <a:ext cx="409500" cy="2239500"/>
              <a:chOff x="8551731" y="2904008"/>
              <a:chExt cx="409500" cy="2239500"/>
            </a:xfrm>
          </p:grpSpPr>
          <p:sp>
            <p:nvSpPr>
              <p:cNvPr id="207" name="Google Shape;207;p75"/>
              <p:cNvSpPr/>
              <p:nvPr/>
            </p:nvSpPr>
            <p:spPr>
              <a:xfrm>
                <a:off x="8551731"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75"/>
              <p:cNvSpPr/>
              <p:nvPr/>
            </p:nvSpPr>
            <p:spPr>
              <a:xfrm>
                <a:off x="8551731" y="3354008"/>
                <a:ext cx="409500" cy="178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75"/>
              <p:cNvSpPr/>
              <p:nvPr/>
            </p:nvSpPr>
            <p:spPr>
              <a:xfrm>
                <a:off x="8551731"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75"/>
              <p:cNvSpPr/>
              <p:nvPr/>
            </p:nvSpPr>
            <p:spPr>
              <a:xfrm>
                <a:off x="8551731" y="2904008"/>
                <a:ext cx="409500" cy="22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75"/>
              <p:cNvSpPr/>
              <p:nvPr/>
            </p:nvSpPr>
            <p:spPr>
              <a:xfrm>
                <a:off x="8551731"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12" name="Google Shape;212;p75"/>
          <p:cNvSpPr txBox="1">
            <a:spLocks noGrp="1"/>
          </p:cNvSpPr>
          <p:nvPr>
            <p:ph type="title"/>
          </p:nvPr>
        </p:nvSpPr>
        <p:spPr>
          <a:xfrm>
            <a:off x="824000" y="1613825"/>
            <a:ext cx="5857800" cy="1872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13" name="Google Shape;213;p75"/>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214"/>
        <p:cNvGrpSpPr/>
        <p:nvPr/>
      </p:nvGrpSpPr>
      <p:grpSpPr>
        <a:xfrm>
          <a:off x="0" y="0"/>
          <a:ext cx="0" cy="0"/>
          <a:chOff x="0" y="0"/>
          <a:chExt cx="0" cy="0"/>
        </a:xfrm>
      </p:grpSpPr>
      <p:grpSp>
        <p:nvGrpSpPr>
          <p:cNvPr id="215" name="Google Shape;215;p76"/>
          <p:cNvGrpSpPr/>
          <p:nvPr/>
        </p:nvGrpSpPr>
        <p:grpSpPr>
          <a:xfrm>
            <a:off x="6866714" y="1256"/>
            <a:ext cx="2267379" cy="2601741"/>
            <a:chOff x="6790514" y="1256"/>
            <a:chExt cx="2267379" cy="2601741"/>
          </a:xfrm>
        </p:grpSpPr>
        <p:grpSp>
          <p:nvGrpSpPr>
            <p:cNvPr id="216" name="Google Shape;216;p76"/>
            <p:cNvGrpSpPr/>
            <p:nvPr/>
          </p:nvGrpSpPr>
          <p:grpSpPr>
            <a:xfrm>
              <a:off x="7067535" y="1256"/>
              <a:ext cx="1990358" cy="1990303"/>
              <a:chOff x="7067535" y="1256"/>
              <a:chExt cx="1990358" cy="1990303"/>
            </a:xfrm>
          </p:grpSpPr>
          <p:sp>
            <p:nvSpPr>
              <p:cNvPr id="217" name="Google Shape;217;p76"/>
              <p:cNvSpPr/>
              <p:nvPr/>
            </p:nvSpPr>
            <p:spPr>
              <a:xfrm rot="-8648551">
                <a:off x="7594313" y="527721"/>
                <a:ext cx="937226" cy="937226"/>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76"/>
              <p:cNvSpPr/>
              <p:nvPr/>
            </p:nvSpPr>
            <p:spPr>
              <a:xfrm rot="-8648551">
                <a:off x="7594313" y="527721"/>
                <a:ext cx="937226" cy="937226"/>
              </a:xfrm>
              <a:prstGeom prst="pie">
                <a:avLst>
                  <a:gd name="adj1" fmla="val 19376841"/>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76"/>
              <p:cNvSpPr/>
              <p:nvPr/>
            </p:nvSpPr>
            <p:spPr>
              <a:xfrm rot="-8649154">
                <a:off x="7349891" y="283705"/>
                <a:ext cx="1425647" cy="14254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0" name="Google Shape;220;p76"/>
            <p:cNvGrpSpPr/>
            <p:nvPr/>
          </p:nvGrpSpPr>
          <p:grpSpPr>
            <a:xfrm>
              <a:off x="8207126" y="1807997"/>
              <a:ext cx="795000" cy="795000"/>
              <a:chOff x="8207126" y="1807997"/>
              <a:chExt cx="795000" cy="795000"/>
            </a:xfrm>
          </p:grpSpPr>
          <p:sp>
            <p:nvSpPr>
              <p:cNvPr id="221" name="Google Shape;221;p76"/>
              <p:cNvSpPr/>
              <p:nvPr/>
            </p:nvSpPr>
            <p:spPr>
              <a:xfrm rot="2152054">
                <a:off x="8319942" y="1920813"/>
                <a:ext cx="569367" cy="569367"/>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76"/>
              <p:cNvSpPr/>
              <p:nvPr/>
            </p:nvSpPr>
            <p:spPr>
              <a:xfrm rot="2150259">
                <a:off x="8408218" y="2008610"/>
                <a:ext cx="393004" cy="3930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76"/>
              <p:cNvSpPr/>
              <p:nvPr/>
            </p:nvSpPr>
            <p:spPr>
              <a:xfrm rot="2150259">
                <a:off x="8408218" y="2008610"/>
                <a:ext cx="393004" cy="393004"/>
              </a:xfrm>
              <a:prstGeom prst="pie">
                <a:avLst>
                  <a:gd name="adj1" fmla="val 5699893"/>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4" name="Google Shape;224;p76"/>
            <p:cNvGrpSpPr/>
            <p:nvPr/>
          </p:nvGrpSpPr>
          <p:grpSpPr>
            <a:xfrm>
              <a:off x="6790514" y="118857"/>
              <a:ext cx="548700" cy="548700"/>
              <a:chOff x="6790514" y="118857"/>
              <a:chExt cx="548700" cy="548700"/>
            </a:xfrm>
          </p:grpSpPr>
          <p:sp>
            <p:nvSpPr>
              <p:cNvPr id="225" name="Google Shape;225;p76"/>
              <p:cNvSpPr/>
              <p:nvPr/>
            </p:nvSpPr>
            <p:spPr>
              <a:xfrm rot="2150259">
                <a:off x="6868362" y="196705"/>
                <a:ext cx="393004" cy="3930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76"/>
              <p:cNvSpPr/>
              <p:nvPr/>
            </p:nvSpPr>
            <p:spPr>
              <a:xfrm rot="2150259">
                <a:off x="6868362" y="196705"/>
                <a:ext cx="393004" cy="393004"/>
              </a:xfrm>
              <a:prstGeom prst="pie">
                <a:avLst>
                  <a:gd name="adj1" fmla="val 5699893"/>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27" name="Google Shape;227;p76"/>
          <p:cNvSpPr txBox="1">
            <a:spLocks noGrp="1"/>
          </p:cNvSpPr>
          <p:nvPr>
            <p:ph type="title"/>
          </p:nvPr>
        </p:nvSpPr>
        <p:spPr>
          <a:xfrm>
            <a:off x="824000" y="763600"/>
            <a:ext cx="5857800" cy="3573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28" name="Google Shape;228;p76"/>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9"/>
        <p:cNvGrpSpPr/>
        <p:nvPr/>
      </p:nvGrpSpPr>
      <p:grpSpPr>
        <a:xfrm>
          <a:off x="0" y="0"/>
          <a:ext cx="0" cy="0"/>
          <a:chOff x="0" y="0"/>
          <a:chExt cx="0" cy="0"/>
        </a:xfrm>
      </p:grpSpPr>
      <p:grpSp>
        <p:nvGrpSpPr>
          <p:cNvPr id="230" name="Google Shape;230;p77"/>
          <p:cNvGrpSpPr/>
          <p:nvPr/>
        </p:nvGrpSpPr>
        <p:grpSpPr>
          <a:xfrm>
            <a:off x="625966" y="299376"/>
            <a:ext cx="999312" cy="999312"/>
            <a:chOff x="348199" y="179450"/>
            <a:chExt cx="1116300" cy="1116300"/>
          </a:xfrm>
        </p:grpSpPr>
        <p:sp>
          <p:nvSpPr>
            <p:cNvPr id="231" name="Google Shape;231;p77"/>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77"/>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3" name="Google Shape;233;p77"/>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4" name="Google Shape;234;p77"/>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35" name="Google Shape;235;p77"/>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6"/>
        <p:cNvGrpSpPr/>
        <p:nvPr/>
      </p:nvGrpSpPr>
      <p:grpSpPr>
        <a:xfrm>
          <a:off x="0" y="0"/>
          <a:ext cx="0" cy="0"/>
          <a:chOff x="0" y="0"/>
          <a:chExt cx="0" cy="0"/>
        </a:xfrm>
      </p:grpSpPr>
      <p:grpSp>
        <p:nvGrpSpPr>
          <p:cNvPr id="237" name="Google Shape;237;p78"/>
          <p:cNvGrpSpPr/>
          <p:nvPr/>
        </p:nvGrpSpPr>
        <p:grpSpPr>
          <a:xfrm>
            <a:off x="625966" y="299376"/>
            <a:ext cx="999312" cy="999312"/>
            <a:chOff x="348199" y="179450"/>
            <a:chExt cx="1116300" cy="1116300"/>
          </a:xfrm>
        </p:grpSpPr>
        <p:sp>
          <p:nvSpPr>
            <p:cNvPr id="238" name="Google Shape;238;p78"/>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78"/>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0" name="Google Shape;240;p78"/>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1" name="Google Shape;241;p78"/>
          <p:cNvSpPr txBox="1">
            <a:spLocks noGrp="1"/>
          </p:cNvSpPr>
          <p:nvPr>
            <p:ph type="body" idx="1"/>
          </p:nvPr>
        </p:nvSpPr>
        <p:spPr>
          <a:xfrm>
            <a:off x="1303800" y="1990050"/>
            <a:ext cx="3430500" cy="25416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42" name="Google Shape;242;p78"/>
          <p:cNvSpPr txBox="1">
            <a:spLocks noGrp="1"/>
          </p:cNvSpPr>
          <p:nvPr>
            <p:ph type="body" idx="2"/>
          </p:nvPr>
        </p:nvSpPr>
        <p:spPr>
          <a:xfrm>
            <a:off x="4903650" y="1990050"/>
            <a:ext cx="3430500" cy="25416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43" name="Google Shape;243;p78"/>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4"/>
        <p:cNvGrpSpPr/>
        <p:nvPr/>
      </p:nvGrpSpPr>
      <p:grpSpPr>
        <a:xfrm>
          <a:off x="0" y="0"/>
          <a:ext cx="0" cy="0"/>
          <a:chOff x="0" y="0"/>
          <a:chExt cx="0" cy="0"/>
        </a:xfrm>
      </p:grpSpPr>
      <p:grpSp>
        <p:nvGrpSpPr>
          <p:cNvPr id="245" name="Google Shape;245;p79"/>
          <p:cNvGrpSpPr/>
          <p:nvPr/>
        </p:nvGrpSpPr>
        <p:grpSpPr>
          <a:xfrm>
            <a:off x="625966" y="299376"/>
            <a:ext cx="999312" cy="999312"/>
            <a:chOff x="348199" y="179450"/>
            <a:chExt cx="1116300" cy="1116300"/>
          </a:xfrm>
        </p:grpSpPr>
        <p:sp>
          <p:nvSpPr>
            <p:cNvPr id="246" name="Google Shape;246;p79"/>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79"/>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8" name="Google Shape;248;p79"/>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9" name="Google Shape;249;p79"/>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0"/>
        <p:cNvGrpSpPr/>
        <p:nvPr/>
      </p:nvGrpSpPr>
      <p:grpSpPr>
        <a:xfrm>
          <a:off x="0" y="0"/>
          <a:ext cx="0" cy="0"/>
          <a:chOff x="0" y="0"/>
          <a:chExt cx="0" cy="0"/>
        </a:xfrm>
      </p:grpSpPr>
      <p:grpSp>
        <p:nvGrpSpPr>
          <p:cNvPr id="251" name="Google Shape;251;p80"/>
          <p:cNvGrpSpPr/>
          <p:nvPr/>
        </p:nvGrpSpPr>
        <p:grpSpPr>
          <a:xfrm>
            <a:off x="625966" y="299376"/>
            <a:ext cx="999312" cy="999312"/>
            <a:chOff x="348199" y="179450"/>
            <a:chExt cx="1116300" cy="1116300"/>
          </a:xfrm>
        </p:grpSpPr>
        <p:sp>
          <p:nvSpPr>
            <p:cNvPr id="252" name="Google Shape;252;p80"/>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80"/>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4" name="Google Shape;254;p80"/>
          <p:cNvSpPr txBox="1">
            <a:spLocks noGrp="1"/>
          </p:cNvSpPr>
          <p:nvPr>
            <p:ph type="title"/>
          </p:nvPr>
        </p:nvSpPr>
        <p:spPr>
          <a:xfrm>
            <a:off x="1303800" y="598575"/>
            <a:ext cx="3312000" cy="159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5" name="Google Shape;255;p80"/>
          <p:cNvSpPr txBox="1">
            <a:spLocks noGrp="1"/>
          </p:cNvSpPr>
          <p:nvPr>
            <p:ph type="body" idx="1"/>
          </p:nvPr>
        </p:nvSpPr>
        <p:spPr>
          <a:xfrm>
            <a:off x="1303800" y="2309675"/>
            <a:ext cx="3312000" cy="22218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56" name="Google Shape;256;p80"/>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7"/>
        <p:cNvGrpSpPr/>
        <p:nvPr/>
      </p:nvGrpSpPr>
      <p:grpSpPr>
        <a:xfrm>
          <a:off x="0" y="0"/>
          <a:ext cx="0" cy="0"/>
          <a:chOff x="0" y="0"/>
          <a:chExt cx="0" cy="0"/>
        </a:xfrm>
      </p:grpSpPr>
      <p:grpSp>
        <p:nvGrpSpPr>
          <p:cNvPr id="258" name="Google Shape;258;p81"/>
          <p:cNvGrpSpPr/>
          <p:nvPr/>
        </p:nvGrpSpPr>
        <p:grpSpPr>
          <a:xfrm>
            <a:off x="625966" y="299376"/>
            <a:ext cx="999312" cy="999312"/>
            <a:chOff x="348199" y="179450"/>
            <a:chExt cx="1116300" cy="1116300"/>
          </a:xfrm>
        </p:grpSpPr>
        <p:sp>
          <p:nvSpPr>
            <p:cNvPr id="259" name="Google Shape;259;p81"/>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81"/>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1" name="Google Shape;261;p81"/>
          <p:cNvSpPr txBox="1">
            <a:spLocks noGrp="1"/>
          </p:cNvSpPr>
          <p:nvPr>
            <p:ph type="title"/>
          </p:nvPr>
        </p:nvSpPr>
        <p:spPr>
          <a:xfrm>
            <a:off x="1303800" y="598575"/>
            <a:ext cx="3430500" cy="1990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2" name="Google Shape;262;p81"/>
          <p:cNvSpPr txBox="1">
            <a:spLocks noGrp="1"/>
          </p:cNvSpPr>
          <p:nvPr>
            <p:ph type="subTitle" idx="1"/>
          </p:nvPr>
        </p:nvSpPr>
        <p:spPr>
          <a:xfrm>
            <a:off x="1303800" y="2743203"/>
            <a:ext cx="3430500" cy="726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263" name="Google Shape;263;p81"/>
          <p:cNvSpPr txBox="1">
            <a:spLocks noGrp="1"/>
          </p:cNvSpPr>
          <p:nvPr>
            <p:ph type="body" idx="2"/>
          </p:nvPr>
        </p:nvSpPr>
        <p:spPr>
          <a:xfrm>
            <a:off x="4903700" y="661000"/>
            <a:ext cx="3430500" cy="3870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64" name="Google Shape;264;p8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7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endParaRPr/>
          </a:p>
        </p:txBody>
      </p:sp>
      <p:sp>
        <p:nvSpPr>
          <p:cNvPr id="7" name="Google Shape;7;p7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1600"/>
              </a:spcBef>
              <a:spcAft>
                <a:spcPts val="160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endParaRPr/>
          </a:p>
        </p:txBody>
      </p:sp>
      <p:sp>
        <p:nvSpPr>
          <p:cNvPr id="8" name="Google Shape;8;p72"/>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73"/>
        <p:cNvGrpSpPr/>
        <p:nvPr/>
      </p:nvGrpSpPr>
      <p:grpSpPr>
        <a:xfrm>
          <a:off x="0" y="0"/>
          <a:ext cx="0" cy="0"/>
          <a:chOff x="0" y="0"/>
          <a:chExt cx="0" cy="0"/>
        </a:xfrm>
      </p:grpSpPr>
      <p:sp>
        <p:nvSpPr>
          <p:cNvPr id="274" name="Google Shape;274;p8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75" name="Google Shape;275;p8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6" name="Google Shape;276;p8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1"/>
        <p:cNvGrpSpPr/>
        <p:nvPr/>
      </p:nvGrpSpPr>
      <p:grpSpPr>
        <a:xfrm>
          <a:off x="0" y="0"/>
          <a:ext cx="0" cy="0"/>
          <a:chOff x="0" y="0"/>
          <a:chExt cx="0" cy="0"/>
        </a:xfrm>
      </p:grpSpPr>
      <p:sp>
        <p:nvSpPr>
          <p:cNvPr id="322" name="Google Shape;322;p1"/>
          <p:cNvSpPr txBox="1">
            <a:spLocks noGrp="1"/>
          </p:cNvSpPr>
          <p:nvPr>
            <p:ph type="ctrTitle"/>
          </p:nvPr>
        </p:nvSpPr>
        <p:spPr>
          <a:xfrm>
            <a:off x="360775" y="695675"/>
            <a:ext cx="4827000" cy="3930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2400" i="1" dirty="0">
                <a:latin typeface="Nunito"/>
                <a:ea typeface="Nunito"/>
                <a:cs typeface="Nunito"/>
                <a:sym typeface="Nunito"/>
              </a:rPr>
              <a:t>Module IV - Data Science Basics</a:t>
            </a:r>
            <a:endParaRPr sz="2400" i="1" dirty="0">
              <a:latin typeface="Nunito"/>
              <a:ea typeface="Nunito"/>
              <a:cs typeface="Nunito"/>
              <a:sym typeface="Nunito"/>
            </a:endParaRPr>
          </a:p>
          <a:p>
            <a:pPr marL="0" lvl="0" indent="0" algn="l" rtl="0">
              <a:lnSpc>
                <a:spcPct val="100000"/>
              </a:lnSpc>
              <a:spcBef>
                <a:spcPts val="0"/>
              </a:spcBef>
              <a:spcAft>
                <a:spcPts val="0"/>
              </a:spcAft>
              <a:buSzPts val="3600"/>
              <a:buNone/>
            </a:pPr>
            <a:endParaRPr sz="1400" dirty="0">
              <a:latin typeface="Nunito"/>
              <a:ea typeface="Nunito"/>
              <a:cs typeface="Nunito"/>
              <a:sym typeface="Nunito"/>
            </a:endParaRPr>
          </a:p>
          <a:p>
            <a:pPr marL="457200" lvl="0" indent="-317500" algn="l" rtl="0">
              <a:lnSpc>
                <a:spcPct val="100000"/>
              </a:lnSpc>
              <a:spcBef>
                <a:spcPts val="0"/>
              </a:spcBef>
              <a:spcAft>
                <a:spcPts val="0"/>
              </a:spcAft>
              <a:buSzPts val="1400"/>
              <a:buFont typeface="Nunito"/>
              <a:buChar char="●"/>
            </a:pPr>
            <a:r>
              <a:rPr lang="en" sz="1400" dirty="0">
                <a:latin typeface="Nunito"/>
                <a:ea typeface="Nunito"/>
                <a:cs typeface="Nunito"/>
                <a:sym typeface="Nunito"/>
              </a:rPr>
              <a:t>Importing Packages</a:t>
            </a:r>
            <a:br>
              <a:rPr lang="en" sz="1200" b="0" dirty="0">
                <a:latin typeface="Nunito"/>
                <a:ea typeface="Nunito"/>
                <a:cs typeface="Nunito"/>
                <a:sym typeface="Nunito"/>
              </a:rPr>
            </a:br>
            <a:endParaRPr sz="1200" b="0" dirty="0">
              <a:latin typeface="Nunito"/>
              <a:ea typeface="Nunito"/>
              <a:cs typeface="Nunito"/>
              <a:sym typeface="Nunito"/>
            </a:endParaRPr>
          </a:p>
          <a:p>
            <a:pPr marL="457200" lvl="0" indent="-317500" algn="l" rtl="0">
              <a:lnSpc>
                <a:spcPct val="100000"/>
              </a:lnSpc>
              <a:spcBef>
                <a:spcPts val="0"/>
              </a:spcBef>
              <a:spcAft>
                <a:spcPts val="0"/>
              </a:spcAft>
              <a:buSzPts val="1400"/>
              <a:buFont typeface="Nunito"/>
              <a:buChar char="●"/>
            </a:pPr>
            <a:r>
              <a:rPr lang="en" sz="1400" dirty="0">
                <a:latin typeface="Nunito"/>
                <a:ea typeface="Nunito"/>
                <a:cs typeface="Nunito"/>
                <a:sym typeface="Nunito"/>
              </a:rPr>
              <a:t>Loading Data</a:t>
            </a:r>
            <a:br>
              <a:rPr lang="en" sz="1400" dirty="0">
                <a:latin typeface="Nunito"/>
                <a:ea typeface="Nunito"/>
                <a:cs typeface="Nunito"/>
                <a:sym typeface="Nunito"/>
              </a:rPr>
            </a:br>
            <a:endParaRPr sz="1200" dirty="0">
              <a:latin typeface="Nunito"/>
              <a:ea typeface="Nunito"/>
              <a:cs typeface="Nunito"/>
              <a:sym typeface="Nunito"/>
            </a:endParaRPr>
          </a:p>
          <a:p>
            <a:pPr marL="457200" lvl="0" indent="-330200" algn="l" rtl="0">
              <a:lnSpc>
                <a:spcPct val="100000"/>
              </a:lnSpc>
              <a:spcBef>
                <a:spcPts val="0"/>
              </a:spcBef>
              <a:spcAft>
                <a:spcPts val="0"/>
              </a:spcAft>
              <a:buSzPts val="1600"/>
              <a:buFont typeface="Nunito"/>
              <a:buChar char="●"/>
            </a:pPr>
            <a:r>
              <a:rPr lang="en" sz="1400" dirty="0">
                <a:latin typeface="Nunito"/>
                <a:ea typeface="Nunito"/>
                <a:cs typeface="Nunito"/>
                <a:sym typeface="Nunito"/>
              </a:rPr>
              <a:t>Pandas DataFrames</a:t>
            </a:r>
            <a:br>
              <a:rPr lang="en" sz="1400" dirty="0">
                <a:latin typeface="Nunito"/>
                <a:ea typeface="Nunito"/>
                <a:cs typeface="Nunito"/>
                <a:sym typeface="Nunito"/>
              </a:rPr>
            </a:br>
            <a:endParaRPr sz="1200" b="0" dirty="0">
              <a:latin typeface="Nunito"/>
              <a:ea typeface="Nunito"/>
              <a:cs typeface="Nunito"/>
              <a:sym typeface="Nunito"/>
            </a:endParaRPr>
          </a:p>
          <a:p>
            <a:pPr marL="457200" lvl="0" indent="-317500" algn="l" rtl="0">
              <a:lnSpc>
                <a:spcPct val="100000"/>
              </a:lnSpc>
              <a:spcBef>
                <a:spcPts val="0"/>
              </a:spcBef>
              <a:spcAft>
                <a:spcPts val="0"/>
              </a:spcAft>
              <a:buSzPts val="1400"/>
              <a:buFont typeface="Nunito"/>
              <a:buChar char="●"/>
            </a:pPr>
            <a:r>
              <a:rPr lang="en" sz="1400" dirty="0">
                <a:latin typeface="Nunito"/>
                <a:ea typeface="Nunito"/>
                <a:cs typeface="Nunito"/>
                <a:sym typeface="Nunito"/>
              </a:rPr>
              <a:t>Exploratory Data Analysis (EDA)</a:t>
            </a:r>
            <a:br>
              <a:rPr lang="en" sz="1400" dirty="0">
                <a:latin typeface="Nunito"/>
                <a:ea typeface="Nunito"/>
                <a:cs typeface="Nunito"/>
                <a:sym typeface="Nunito"/>
              </a:rPr>
            </a:br>
            <a:endParaRPr sz="1200" dirty="0">
              <a:latin typeface="Nunito"/>
              <a:ea typeface="Nunito"/>
              <a:cs typeface="Nunito"/>
              <a:sym typeface="Nunito"/>
            </a:endParaRPr>
          </a:p>
          <a:p>
            <a:pPr marL="457200" lvl="0" indent="-317500" algn="l" rtl="0">
              <a:lnSpc>
                <a:spcPct val="100000"/>
              </a:lnSpc>
              <a:spcBef>
                <a:spcPts val="0"/>
              </a:spcBef>
              <a:spcAft>
                <a:spcPts val="0"/>
              </a:spcAft>
              <a:buSzPts val="1400"/>
              <a:buFont typeface="Nunito"/>
              <a:buChar char="●"/>
            </a:pPr>
            <a:r>
              <a:rPr lang="en" sz="1400" dirty="0">
                <a:latin typeface="Nunito"/>
                <a:ea typeface="Nunito"/>
                <a:cs typeface="Nunito"/>
                <a:sym typeface="Nunito"/>
              </a:rPr>
              <a:t>Visualizations</a:t>
            </a:r>
            <a:br>
              <a:rPr lang="en" sz="1400" dirty="0">
                <a:latin typeface="Nunito"/>
                <a:ea typeface="Nunito"/>
                <a:cs typeface="Nunito"/>
                <a:sym typeface="Nunito"/>
              </a:rPr>
            </a:br>
            <a:endParaRPr sz="1200" dirty="0">
              <a:latin typeface="Nunito"/>
              <a:ea typeface="Nunito"/>
              <a:cs typeface="Nunito"/>
              <a:sym typeface="Nunito"/>
            </a:endParaRPr>
          </a:p>
          <a:p>
            <a:pPr marL="457200" lvl="0" indent="-317500" algn="l" rtl="0">
              <a:lnSpc>
                <a:spcPct val="100000"/>
              </a:lnSpc>
              <a:spcBef>
                <a:spcPts val="0"/>
              </a:spcBef>
              <a:spcAft>
                <a:spcPts val="0"/>
              </a:spcAft>
              <a:buSzPts val="1400"/>
              <a:buFont typeface="Nunito"/>
              <a:buChar char="●"/>
            </a:pPr>
            <a:r>
              <a:rPr lang="en" sz="1400" dirty="0">
                <a:latin typeface="Nunito"/>
                <a:ea typeface="Nunito"/>
                <a:cs typeface="Nunito"/>
                <a:sym typeface="Nunito"/>
              </a:rPr>
              <a:t>Data Cleaning &amp; Processing</a:t>
            </a:r>
            <a:br>
              <a:rPr lang="en" sz="1400" dirty="0">
                <a:latin typeface="Nunito"/>
                <a:ea typeface="Nunito"/>
                <a:cs typeface="Nunito"/>
                <a:sym typeface="Nunito"/>
              </a:rPr>
            </a:br>
            <a:endParaRPr sz="1200" dirty="0">
              <a:latin typeface="Nunito"/>
              <a:ea typeface="Nunito"/>
              <a:cs typeface="Nunito"/>
              <a:sym typeface="Nunito"/>
            </a:endParaRPr>
          </a:p>
          <a:p>
            <a:pPr marL="457200" lvl="0" indent="-317500" algn="l" rtl="0">
              <a:lnSpc>
                <a:spcPct val="100000"/>
              </a:lnSpc>
              <a:spcBef>
                <a:spcPts val="0"/>
              </a:spcBef>
              <a:spcAft>
                <a:spcPts val="0"/>
              </a:spcAft>
              <a:buSzPts val="1400"/>
              <a:buFont typeface="Nunito"/>
              <a:buChar char="●"/>
            </a:pPr>
            <a:r>
              <a:rPr lang="en" sz="1400" dirty="0">
                <a:latin typeface="Nunito"/>
                <a:ea typeface="Nunito"/>
                <a:cs typeface="Nunito"/>
                <a:sym typeface="Nunito"/>
              </a:rPr>
              <a:t>Saving Data</a:t>
            </a:r>
            <a:br>
              <a:rPr lang="en" sz="1400" dirty="0">
                <a:latin typeface="Nunito"/>
                <a:ea typeface="Nunito"/>
                <a:cs typeface="Nunito"/>
                <a:sym typeface="Nunito"/>
              </a:rPr>
            </a:br>
            <a:endParaRPr sz="1200" dirty="0">
              <a:latin typeface="Nunito"/>
              <a:ea typeface="Nunito"/>
              <a:cs typeface="Nunito"/>
              <a:sym typeface="Nunito"/>
            </a:endParaRPr>
          </a:p>
          <a:p>
            <a:pPr marL="457200" lvl="0" indent="-317500" algn="l" rtl="0">
              <a:lnSpc>
                <a:spcPct val="100000"/>
              </a:lnSpc>
              <a:spcBef>
                <a:spcPts val="0"/>
              </a:spcBef>
              <a:spcAft>
                <a:spcPts val="0"/>
              </a:spcAft>
              <a:buSzPts val="1400"/>
              <a:buFont typeface="Nunito"/>
              <a:buChar char="●"/>
            </a:pPr>
            <a:r>
              <a:rPr lang="en" sz="1400" dirty="0">
                <a:latin typeface="Nunito"/>
                <a:ea typeface="Nunito"/>
                <a:cs typeface="Nunito"/>
                <a:sym typeface="Nunito"/>
              </a:rPr>
              <a:t>Saving Visuals</a:t>
            </a:r>
            <a:br>
              <a:rPr lang="en" sz="1400" dirty="0">
                <a:latin typeface="Nunito"/>
                <a:ea typeface="Nunito"/>
                <a:cs typeface="Nunito"/>
                <a:sym typeface="Nunito"/>
              </a:rPr>
            </a:br>
            <a:endParaRPr lang="en" sz="1400" dirty="0">
              <a:latin typeface="Nunito"/>
              <a:ea typeface="Nunito"/>
              <a:cs typeface="Nunito"/>
              <a:sym typeface="Nunito"/>
            </a:endParaRPr>
          </a:p>
          <a:p>
            <a:pPr marL="457200" lvl="0" indent="-317500" algn="l" rtl="0">
              <a:lnSpc>
                <a:spcPct val="100000"/>
              </a:lnSpc>
              <a:spcBef>
                <a:spcPts val="0"/>
              </a:spcBef>
              <a:spcAft>
                <a:spcPts val="0"/>
              </a:spcAft>
              <a:buSzPts val="1400"/>
              <a:buFont typeface="Nunito"/>
              <a:buChar char="●"/>
            </a:pPr>
            <a:r>
              <a:rPr lang="en-US" sz="1400" dirty="0">
                <a:latin typeface="Nunito"/>
                <a:ea typeface="Nunito"/>
                <a:cs typeface="Nunito"/>
                <a:sym typeface="Nunito"/>
              </a:rPr>
              <a:t>Classification with Decision Trees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84"/>
        <p:cNvGrpSpPr/>
        <p:nvPr/>
      </p:nvGrpSpPr>
      <p:grpSpPr>
        <a:xfrm>
          <a:off x="0" y="0"/>
          <a:ext cx="0" cy="0"/>
          <a:chOff x="0" y="0"/>
          <a:chExt cx="0" cy="0"/>
        </a:xfrm>
      </p:grpSpPr>
      <p:sp>
        <p:nvSpPr>
          <p:cNvPr id="385" name="Google Shape;385;p10"/>
          <p:cNvSpPr txBox="1">
            <a:spLocks noGrp="1"/>
          </p:cNvSpPr>
          <p:nvPr>
            <p:ph type="body" idx="1"/>
          </p:nvPr>
        </p:nvSpPr>
        <p:spPr>
          <a:xfrm>
            <a:off x="805050" y="2064825"/>
            <a:ext cx="7542900" cy="212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300"/>
              <a:buNone/>
            </a:pPr>
            <a:r>
              <a:rPr lang="en" sz="1550">
                <a:solidFill>
                  <a:srgbClr val="FFFFFF"/>
                </a:solidFill>
                <a:latin typeface="Arial"/>
                <a:ea typeface="Arial"/>
                <a:cs typeface="Arial"/>
                <a:sym typeface="Arial"/>
              </a:rPr>
              <a:t>Visualizations continue to be heavily useful beyond initial EDA stages. They help “fact-check” changes in the data (through cleaning or processing steps), allow you to explore new areas of interest quickly, and highlight model outputs to a client.</a:t>
            </a: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a:solidFill>
                <a:srgbClr val="FFFFFF"/>
              </a:solidFill>
              <a:latin typeface="Arial"/>
              <a:ea typeface="Arial"/>
              <a:cs typeface="Arial"/>
              <a:sym typeface="Arial"/>
            </a:endParaRPr>
          </a:p>
        </p:txBody>
      </p:sp>
      <p:sp>
        <p:nvSpPr>
          <p:cNvPr id="386" name="Google Shape;386;p10"/>
          <p:cNvSpPr txBox="1"/>
          <p:nvPr/>
        </p:nvSpPr>
        <p:spPr>
          <a:xfrm>
            <a:off x="2375475" y="1458400"/>
            <a:ext cx="4544100" cy="472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50"/>
              <a:buFont typeface="Arial"/>
              <a:buNone/>
            </a:pPr>
            <a:r>
              <a:rPr lang="en" sz="1850" b="0" i="1" u="sng" strike="noStrike" cap="none">
                <a:solidFill>
                  <a:schemeClr val="accent4"/>
                </a:solidFill>
                <a:latin typeface="Roboto"/>
                <a:ea typeface="Roboto"/>
                <a:cs typeface="Roboto"/>
                <a:sym typeface="Roboto"/>
              </a:rPr>
              <a:t>Visualizations</a:t>
            </a:r>
            <a:endParaRPr sz="1400" b="0" i="0" u="none" strike="noStrike" cap="none">
              <a:solidFill>
                <a:srgbClr val="000000"/>
              </a:solidFill>
              <a:latin typeface="Nunito"/>
              <a:ea typeface="Nunito"/>
              <a:cs typeface="Nunito"/>
              <a:sym typeface="Nunito"/>
            </a:endParaRPr>
          </a:p>
        </p:txBody>
      </p:sp>
      <p:sp>
        <p:nvSpPr>
          <p:cNvPr id="387" name="Google Shape;387;p10"/>
          <p:cNvSpPr txBox="1">
            <a:spLocks noGrp="1"/>
          </p:cNvSpPr>
          <p:nvPr>
            <p:ph type="title"/>
          </p:nvPr>
        </p:nvSpPr>
        <p:spPr>
          <a:xfrm>
            <a:off x="1758225" y="836275"/>
            <a:ext cx="5778600" cy="54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0"/>
              <a:buNone/>
            </a:pPr>
            <a:r>
              <a:rPr lang="en" sz="2500">
                <a:latin typeface="Nunito"/>
                <a:ea typeface="Nunito"/>
                <a:cs typeface="Nunito"/>
                <a:sym typeface="Nunito"/>
              </a:rPr>
              <a:t>Data Science Basics</a:t>
            </a:r>
            <a:endParaRPr sz="29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391"/>
        <p:cNvGrpSpPr/>
        <p:nvPr/>
      </p:nvGrpSpPr>
      <p:grpSpPr>
        <a:xfrm>
          <a:off x="0" y="0"/>
          <a:ext cx="0" cy="0"/>
          <a:chOff x="0" y="0"/>
          <a:chExt cx="0" cy="0"/>
        </a:xfrm>
      </p:grpSpPr>
      <p:sp>
        <p:nvSpPr>
          <p:cNvPr id="392" name="Google Shape;392;p11"/>
          <p:cNvSpPr txBox="1">
            <a:spLocks noGrp="1"/>
          </p:cNvSpPr>
          <p:nvPr>
            <p:ph type="title"/>
          </p:nvPr>
        </p:nvSpPr>
        <p:spPr>
          <a:xfrm>
            <a:off x="1770900" y="777075"/>
            <a:ext cx="5602200" cy="865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a:latin typeface="Nunito"/>
                <a:ea typeface="Nunito"/>
                <a:cs typeface="Nunito"/>
                <a:sym typeface="Nunito"/>
              </a:rPr>
              <a:t>Visualizations</a:t>
            </a:r>
            <a:endParaRPr sz="2500">
              <a:latin typeface="Nunito"/>
              <a:ea typeface="Nunito"/>
              <a:cs typeface="Nunito"/>
              <a:sym typeface="Nunito"/>
            </a:endParaRPr>
          </a:p>
          <a:p>
            <a:pPr marL="0" lvl="0" indent="0" algn="ctr" rtl="0">
              <a:lnSpc>
                <a:spcPct val="100000"/>
              </a:lnSpc>
              <a:spcBef>
                <a:spcPts val="0"/>
              </a:spcBef>
              <a:spcAft>
                <a:spcPts val="0"/>
              </a:spcAft>
              <a:buSzPts val="3600"/>
              <a:buNone/>
            </a:pPr>
            <a:r>
              <a:rPr lang="en" sz="1600">
                <a:latin typeface="Nunito"/>
                <a:ea typeface="Nunito"/>
                <a:cs typeface="Nunito"/>
                <a:sym typeface="Nunito"/>
              </a:rPr>
              <a:t>Many, Many Options with Equally Many Variations </a:t>
            </a:r>
            <a:endParaRPr sz="1300">
              <a:solidFill>
                <a:srgbClr val="FFFFFF"/>
              </a:solidFill>
              <a:latin typeface="Nunito"/>
              <a:ea typeface="Nunito"/>
              <a:cs typeface="Nunito"/>
              <a:sym typeface="Nunito"/>
            </a:endParaRPr>
          </a:p>
        </p:txBody>
      </p:sp>
      <p:sp>
        <p:nvSpPr>
          <p:cNvPr id="393" name="Google Shape;393;p11"/>
          <p:cNvSpPr txBox="1">
            <a:spLocks noGrp="1"/>
          </p:cNvSpPr>
          <p:nvPr>
            <p:ph type="title"/>
          </p:nvPr>
        </p:nvSpPr>
        <p:spPr>
          <a:xfrm>
            <a:off x="1463550" y="1642875"/>
            <a:ext cx="6285000" cy="2819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1400" i="1">
                <a:solidFill>
                  <a:srgbClr val="551561"/>
                </a:solidFill>
                <a:latin typeface="Nunito"/>
                <a:ea typeface="Nunito"/>
                <a:cs typeface="Nunito"/>
                <a:sym typeface="Nunito"/>
              </a:rPr>
              <a:t>Start by Picking a Visual</a:t>
            </a:r>
            <a:endParaRPr sz="1000">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Decide on the type of visual you need to achieve a goal.</a:t>
            </a: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endParaRPr sz="1000" b="0">
              <a:latin typeface="Nunito"/>
              <a:ea typeface="Nunito"/>
              <a:cs typeface="Nunito"/>
              <a:sym typeface="Nunito"/>
            </a:endParaRPr>
          </a:p>
          <a:p>
            <a:pPr marL="0" lvl="0" indent="0" algn="ctr" rtl="0">
              <a:lnSpc>
                <a:spcPct val="100000"/>
              </a:lnSpc>
              <a:spcBef>
                <a:spcPts val="0"/>
              </a:spcBef>
              <a:spcAft>
                <a:spcPts val="0"/>
              </a:spcAft>
              <a:buSzPts val="3600"/>
              <a:buNone/>
            </a:pPr>
            <a:r>
              <a:rPr lang="en" sz="1400">
                <a:solidFill>
                  <a:srgbClr val="551561"/>
                </a:solidFill>
                <a:latin typeface="Nunito"/>
                <a:ea typeface="Nunito"/>
                <a:cs typeface="Nunito"/>
                <a:sym typeface="Nunito"/>
              </a:rPr>
              <a:t>Then, Pick a Visual Package to Use:</a:t>
            </a:r>
            <a:endParaRPr sz="1400">
              <a:solidFill>
                <a:srgbClr val="551561"/>
              </a:solidFill>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Plotly / Seaborn / Bokeh / Matplotlib</a:t>
            </a: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D3.js / Kepler.gl / Interactive Widgets</a:t>
            </a: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endParaRPr sz="1000" b="0">
              <a:latin typeface="Nunito"/>
              <a:ea typeface="Nunito"/>
              <a:cs typeface="Nunito"/>
              <a:sym typeface="Nunito"/>
            </a:endParaRPr>
          </a:p>
          <a:p>
            <a:pPr marL="0" lvl="0" indent="0" algn="ctr" rtl="0">
              <a:lnSpc>
                <a:spcPct val="100000"/>
              </a:lnSpc>
              <a:spcBef>
                <a:spcPts val="0"/>
              </a:spcBef>
              <a:spcAft>
                <a:spcPts val="0"/>
              </a:spcAft>
              <a:buSzPts val="3600"/>
              <a:buNone/>
            </a:pPr>
            <a:r>
              <a:rPr lang="en" sz="1400" i="1">
                <a:solidFill>
                  <a:srgbClr val="551561"/>
                </a:solidFill>
                <a:latin typeface="Nunito"/>
                <a:ea typeface="Nunito"/>
                <a:cs typeface="Nunito"/>
                <a:sym typeface="Nunito"/>
              </a:rPr>
              <a:t>Now, Where to Start Coding?</a:t>
            </a: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Most visual packages provide very good example code that are great copy/paste starters. Each package offers a ton of customization. (Since there is a course dedicated to visualizing and analyzing data, we will not deep dive.)</a:t>
            </a: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endParaRPr sz="1000" b="0">
              <a:latin typeface="Nunito"/>
              <a:ea typeface="Nunito"/>
              <a:cs typeface="Nunito"/>
              <a:sym typeface="Nunito"/>
            </a:endParaRPr>
          </a:p>
          <a:p>
            <a:pPr marL="0" lvl="0" indent="0" algn="ctr" rtl="0">
              <a:lnSpc>
                <a:spcPct val="100000"/>
              </a:lnSpc>
              <a:spcBef>
                <a:spcPts val="0"/>
              </a:spcBef>
              <a:spcAft>
                <a:spcPts val="0"/>
              </a:spcAft>
              <a:buSzPts val="3600"/>
              <a:buNone/>
            </a:pPr>
            <a:r>
              <a:rPr lang="en" sz="1400" i="1">
                <a:solidFill>
                  <a:srgbClr val="551561"/>
                </a:solidFill>
                <a:latin typeface="Nunito"/>
                <a:ea typeface="Nunito"/>
                <a:cs typeface="Nunito"/>
                <a:sym typeface="Nunito"/>
              </a:rPr>
              <a:t>In the end...</a:t>
            </a: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Stack Overflow is your friend.  The Package Documentation is an even better friend.</a:t>
            </a:r>
            <a:endParaRPr sz="1200" b="0">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97"/>
        <p:cNvGrpSpPr/>
        <p:nvPr/>
      </p:nvGrpSpPr>
      <p:grpSpPr>
        <a:xfrm>
          <a:off x="0" y="0"/>
          <a:ext cx="0" cy="0"/>
          <a:chOff x="0" y="0"/>
          <a:chExt cx="0" cy="0"/>
        </a:xfrm>
      </p:grpSpPr>
      <p:sp>
        <p:nvSpPr>
          <p:cNvPr id="398" name="Google Shape;398;p12"/>
          <p:cNvSpPr txBox="1">
            <a:spLocks noGrp="1"/>
          </p:cNvSpPr>
          <p:nvPr>
            <p:ph type="body" idx="1"/>
          </p:nvPr>
        </p:nvSpPr>
        <p:spPr>
          <a:xfrm>
            <a:off x="805050" y="2064825"/>
            <a:ext cx="7542900" cy="212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300"/>
              <a:buNone/>
            </a:pPr>
            <a:r>
              <a:rPr lang="en" sz="1550">
                <a:solidFill>
                  <a:srgbClr val="FFFFFF"/>
                </a:solidFill>
                <a:latin typeface="Arial"/>
                <a:ea typeface="Arial"/>
                <a:cs typeface="Arial"/>
                <a:sym typeface="Arial"/>
              </a:rPr>
              <a:t>Following what, ideally, is extensive deep-dives into the data through EDA, the understanding you now have of the dataset should enable you to begin cleaning and prepping the data for model applications.</a:t>
            </a:r>
            <a:endParaRPr sz="1550">
              <a:solidFill>
                <a:srgbClr val="FFFFFF"/>
              </a:solidFill>
              <a:latin typeface="Arial"/>
              <a:ea typeface="Arial"/>
              <a:cs typeface="Arial"/>
              <a:sym typeface="Arial"/>
            </a:endParaRPr>
          </a:p>
          <a:p>
            <a:pPr marL="0" lvl="0" indent="0" algn="ctr" rtl="0">
              <a:lnSpc>
                <a:spcPct val="115000"/>
              </a:lnSpc>
              <a:spcBef>
                <a:spcPts val="0"/>
              </a:spcBef>
              <a:spcAft>
                <a:spcPts val="0"/>
              </a:spcAft>
              <a:buSzPts val="1300"/>
              <a:buNone/>
            </a:pPr>
            <a:endParaRPr sz="1550">
              <a:solidFill>
                <a:srgbClr val="FFFFFF"/>
              </a:solidFill>
              <a:latin typeface="Arial"/>
              <a:ea typeface="Arial"/>
              <a:cs typeface="Arial"/>
              <a:sym typeface="Arial"/>
            </a:endParaRPr>
          </a:p>
          <a:p>
            <a:pPr marL="0" lvl="0" indent="0" algn="ctr" rtl="0">
              <a:lnSpc>
                <a:spcPct val="115000"/>
              </a:lnSpc>
              <a:spcBef>
                <a:spcPts val="0"/>
              </a:spcBef>
              <a:spcAft>
                <a:spcPts val="0"/>
              </a:spcAft>
              <a:buSzPts val="1300"/>
              <a:buNone/>
            </a:pPr>
            <a:r>
              <a:rPr lang="en" sz="1550">
                <a:solidFill>
                  <a:srgbClr val="FFFFFF"/>
                </a:solidFill>
                <a:latin typeface="Arial"/>
                <a:ea typeface="Arial"/>
                <a:cs typeface="Arial"/>
                <a:sym typeface="Arial"/>
              </a:rPr>
              <a:t>These slides will provide background on frequently used cleaning and processing topics for model development. After these slides, we will cover the how-to applications of each topic in Python.</a:t>
            </a: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a:solidFill>
                <a:srgbClr val="FFFFFF"/>
              </a:solidFill>
              <a:latin typeface="Arial"/>
              <a:ea typeface="Arial"/>
              <a:cs typeface="Arial"/>
              <a:sym typeface="Arial"/>
            </a:endParaRPr>
          </a:p>
        </p:txBody>
      </p:sp>
      <p:sp>
        <p:nvSpPr>
          <p:cNvPr id="399" name="Google Shape;399;p12"/>
          <p:cNvSpPr txBox="1"/>
          <p:nvPr/>
        </p:nvSpPr>
        <p:spPr>
          <a:xfrm>
            <a:off x="2375475" y="1458400"/>
            <a:ext cx="4544100" cy="472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50"/>
              <a:buFont typeface="Arial"/>
              <a:buNone/>
            </a:pPr>
            <a:r>
              <a:rPr lang="en" sz="1850" b="0" i="1" u="sng" strike="noStrike" cap="none">
                <a:solidFill>
                  <a:schemeClr val="accent4"/>
                </a:solidFill>
                <a:latin typeface="Roboto"/>
                <a:ea typeface="Roboto"/>
                <a:cs typeface="Roboto"/>
                <a:sym typeface="Roboto"/>
              </a:rPr>
              <a:t>Data Cleaning &amp; Processing</a:t>
            </a:r>
            <a:endParaRPr sz="1400" b="0" i="0" u="none" strike="noStrike" cap="none">
              <a:solidFill>
                <a:srgbClr val="000000"/>
              </a:solidFill>
              <a:latin typeface="Nunito"/>
              <a:ea typeface="Nunito"/>
              <a:cs typeface="Nunito"/>
              <a:sym typeface="Nunito"/>
            </a:endParaRPr>
          </a:p>
        </p:txBody>
      </p:sp>
      <p:sp>
        <p:nvSpPr>
          <p:cNvPr id="400" name="Google Shape;400;p12"/>
          <p:cNvSpPr txBox="1">
            <a:spLocks noGrp="1"/>
          </p:cNvSpPr>
          <p:nvPr>
            <p:ph type="title"/>
          </p:nvPr>
        </p:nvSpPr>
        <p:spPr>
          <a:xfrm>
            <a:off x="1758225" y="836275"/>
            <a:ext cx="5778600" cy="54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0"/>
              <a:buNone/>
            </a:pPr>
            <a:r>
              <a:rPr lang="en" sz="2500">
                <a:latin typeface="Nunito"/>
                <a:ea typeface="Nunito"/>
                <a:cs typeface="Nunito"/>
                <a:sym typeface="Nunito"/>
              </a:rPr>
              <a:t>Data Science Basics</a:t>
            </a:r>
            <a:endParaRPr sz="29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404"/>
        <p:cNvGrpSpPr/>
        <p:nvPr/>
      </p:nvGrpSpPr>
      <p:grpSpPr>
        <a:xfrm>
          <a:off x="0" y="0"/>
          <a:ext cx="0" cy="0"/>
          <a:chOff x="0" y="0"/>
          <a:chExt cx="0" cy="0"/>
        </a:xfrm>
      </p:grpSpPr>
      <p:sp>
        <p:nvSpPr>
          <p:cNvPr id="405" name="Google Shape;405;p13"/>
          <p:cNvSpPr txBox="1"/>
          <p:nvPr/>
        </p:nvSpPr>
        <p:spPr>
          <a:xfrm>
            <a:off x="716250" y="510650"/>
            <a:ext cx="7711500" cy="58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sng" strike="noStrike" cap="none">
                <a:solidFill>
                  <a:schemeClr val="lt1"/>
                </a:solidFill>
                <a:latin typeface="Nunito"/>
                <a:ea typeface="Nunito"/>
                <a:cs typeface="Nunito"/>
                <a:sym typeface="Nunito"/>
              </a:rPr>
              <a:t>From EDA to Data Cleaning &amp; Processing</a:t>
            </a:r>
            <a:endParaRPr sz="3000" b="0" i="0" u="sng" strike="noStrike" cap="none">
              <a:solidFill>
                <a:srgbClr val="000000"/>
              </a:solidFill>
              <a:latin typeface="Nunito"/>
              <a:ea typeface="Nunito"/>
              <a:cs typeface="Nunito"/>
              <a:sym typeface="Nunito"/>
            </a:endParaRPr>
          </a:p>
        </p:txBody>
      </p:sp>
      <p:pic>
        <p:nvPicPr>
          <p:cNvPr id="406" name="Google Shape;406;p13"/>
          <p:cNvPicPr preferRelativeResize="0"/>
          <p:nvPr/>
        </p:nvPicPr>
        <p:blipFill rotWithShape="1">
          <a:blip r:embed="rId3">
            <a:alphaModFix/>
          </a:blip>
          <a:srcRect l="386" t="989" r="347" b="2949"/>
          <a:stretch/>
        </p:blipFill>
        <p:spPr>
          <a:xfrm>
            <a:off x="841388" y="1306163"/>
            <a:ext cx="7457974" cy="3152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410"/>
        <p:cNvGrpSpPr/>
        <p:nvPr/>
      </p:nvGrpSpPr>
      <p:grpSpPr>
        <a:xfrm>
          <a:off x="0" y="0"/>
          <a:ext cx="0" cy="0"/>
          <a:chOff x="0" y="0"/>
          <a:chExt cx="0" cy="0"/>
        </a:xfrm>
      </p:grpSpPr>
      <p:pic>
        <p:nvPicPr>
          <p:cNvPr id="411" name="Google Shape;411;p14"/>
          <p:cNvPicPr preferRelativeResize="0"/>
          <p:nvPr/>
        </p:nvPicPr>
        <p:blipFill rotWithShape="1">
          <a:blip r:embed="rId3">
            <a:alphaModFix/>
          </a:blip>
          <a:srcRect l="445" t="1116" r="505" b="2674"/>
          <a:stretch/>
        </p:blipFill>
        <p:spPr>
          <a:xfrm>
            <a:off x="839623" y="1344546"/>
            <a:ext cx="7461505" cy="3154680"/>
          </a:xfrm>
          <a:prstGeom prst="rect">
            <a:avLst/>
          </a:prstGeom>
          <a:noFill/>
          <a:ln>
            <a:noFill/>
          </a:ln>
        </p:spPr>
      </p:pic>
      <p:sp>
        <p:nvSpPr>
          <p:cNvPr id="412" name="Google Shape;412;p14"/>
          <p:cNvSpPr txBox="1"/>
          <p:nvPr/>
        </p:nvSpPr>
        <p:spPr>
          <a:xfrm>
            <a:off x="716250" y="547675"/>
            <a:ext cx="7711500" cy="58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sng" strike="noStrike" cap="none">
                <a:solidFill>
                  <a:schemeClr val="lt1"/>
                </a:solidFill>
                <a:latin typeface="Nunito"/>
                <a:ea typeface="Nunito"/>
                <a:cs typeface="Nunito"/>
                <a:sym typeface="Nunito"/>
              </a:rPr>
              <a:t>From EDA to Data Cleaning &amp; Processing</a:t>
            </a:r>
            <a:endParaRPr sz="3000" b="0" i="0" u="sng" strike="noStrike" cap="none">
              <a:solidFill>
                <a:srgbClr val="000000"/>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16"/>
        <p:cNvGrpSpPr/>
        <p:nvPr/>
      </p:nvGrpSpPr>
      <p:grpSpPr>
        <a:xfrm>
          <a:off x="0" y="0"/>
          <a:ext cx="0" cy="0"/>
          <a:chOff x="0" y="0"/>
          <a:chExt cx="0" cy="0"/>
        </a:xfrm>
      </p:grpSpPr>
      <p:sp>
        <p:nvSpPr>
          <p:cNvPr id="417" name="Google Shape;417;p15"/>
          <p:cNvSpPr txBox="1"/>
          <p:nvPr/>
        </p:nvSpPr>
        <p:spPr>
          <a:xfrm>
            <a:off x="1372863" y="532850"/>
            <a:ext cx="6801300" cy="58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sng" strike="noStrike" cap="none">
                <a:solidFill>
                  <a:schemeClr val="lt1"/>
                </a:solidFill>
                <a:latin typeface="Nunito"/>
                <a:ea typeface="Nunito"/>
                <a:cs typeface="Nunito"/>
                <a:sym typeface="Nunito"/>
              </a:rPr>
              <a:t>Data Cleaning &amp; Processing</a:t>
            </a:r>
            <a:endParaRPr sz="3000" b="0" i="0" u="sng" strike="noStrike" cap="none">
              <a:solidFill>
                <a:srgbClr val="000000"/>
              </a:solidFill>
              <a:latin typeface="Nunito"/>
              <a:ea typeface="Nunito"/>
              <a:cs typeface="Nunito"/>
              <a:sym typeface="Nunito"/>
            </a:endParaRPr>
          </a:p>
        </p:txBody>
      </p:sp>
      <p:pic>
        <p:nvPicPr>
          <p:cNvPr id="418" name="Google Shape;418;p15"/>
          <p:cNvPicPr preferRelativeResize="0"/>
          <p:nvPr/>
        </p:nvPicPr>
        <p:blipFill rotWithShape="1">
          <a:blip r:embed="rId3">
            <a:alphaModFix/>
          </a:blip>
          <a:srcRect l="386" t="989" r="347" b="2949"/>
          <a:stretch/>
        </p:blipFill>
        <p:spPr>
          <a:xfrm>
            <a:off x="1070787" y="1302400"/>
            <a:ext cx="7405450" cy="3130625"/>
          </a:xfrm>
          <a:prstGeom prst="rect">
            <a:avLst/>
          </a:prstGeom>
          <a:noFill/>
          <a:ln>
            <a:noFill/>
          </a:ln>
        </p:spPr>
      </p:pic>
      <p:sp>
        <p:nvSpPr>
          <p:cNvPr id="419" name="Google Shape;419;p15"/>
          <p:cNvSpPr/>
          <p:nvPr/>
        </p:nvSpPr>
        <p:spPr>
          <a:xfrm>
            <a:off x="327313" y="1790975"/>
            <a:ext cx="703200" cy="347700"/>
          </a:xfrm>
          <a:prstGeom prst="rightArrow">
            <a:avLst>
              <a:gd name="adj1" fmla="val 50000"/>
              <a:gd name="adj2"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41B47"/>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423"/>
        <p:cNvGrpSpPr/>
        <p:nvPr/>
      </p:nvGrpSpPr>
      <p:grpSpPr>
        <a:xfrm>
          <a:off x="0" y="0"/>
          <a:ext cx="0" cy="0"/>
          <a:chOff x="0" y="0"/>
          <a:chExt cx="0" cy="0"/>
        </a:xfrm>
      </p:grpSpPr>
      <p:sp>
        <p:nvSpPr>
          <p:cNvPr id="424" name="Google Shape;424;p16"/>
          <p:cNvSpPr txBox="1">
            <a:spLocks noGrp="1"/>
          </p:cNvSpPr>
          <p:nvPr>
            <p:ph type="title"/>
          </p:nvPr>
        </p:nvSpPr>
        <p:spPr>
          <a:xfrm>
            <a:off x="1043100" y="799750"/>
            <a:ext cx="70578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for Model Training</a:t>
            </a:r>
            <a:endParaRPr sz="2500" i="1">
              <a:solidFill>
                <a:srgbClr val="FFFFFF"/>
              </a:solidFill>
              <a:latin typeface="Nunito"/>
              <a:ea typeface="Nunito"/>
              <a:cs typeface="Nunito"/>
              <a:sym typeface="Nunito"/>
            </a:endParaRPr>
          </a:p>
        </p:txBody>
      </p:sp>
      <p:sp>
        <p:nvSpPr>
          <p:cNvPr id="425" name="Google Shape;425;p16"/>
          <p:cNvSpPr txBox="1">
            <a:spLocks noGrp="1"/>
          </p:cNvSpPr>
          <p:nvPr>
            <p:ph type="body" idx="4294967295"/>
          </p:nvPr>
        </p:nvSpPr>
        <p:spPr>
          <a:xfrm>
            <a:off x="327500" y="2220225"/>
            <a:ext cx="4314600" cy="237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
                <a:solidFill>
                  <a:srgbClr val="FFFFFF"/>
                </a:solidFill>
              </a:rPr>
              <a:t>Splits are generally randomized subsets of the data: </a:t>
            </a:r>
            <a:br>
              <a:rPr lang="en">
                <a:solidFill>
                  <a:srgbClr val="FFFFFF"/>
                </a:solidFill>
              </a:rPr>
            </a:br>
            <a:r>
              <a:rPr lang="en" sz="1600">
                <a:solidFill>
                  <a:srgbClr val="FFFFFF"/>
                </a:solidFill>
              </a:rPr>
              <a:t>	</a:t>
            </a:r>
            <a:r>
              <a:rPr lang="en" sz="1100">
                <a:solidFill>
                  <a:srgbClr val="FFFFFF"/>
                </a:solidFill>
              </a:rPr>
              <a:t>1. A sizeable </a:t>
            </a:r>
            <a:r>
              <a:rPr lang="en" sz="1100" b="1" i="1">
                <a:solidFill>
                  <a:srgbClr val="FFFFFF"/>
                </a:solidFill>
              </a:rPr>
              <a:t>‘</a:t>
            </a:r>
            <a:r>
              <a:rPr lang="en" sz="1100" b="1" i="1">
                <a:solidFill>
                  <a:srgbClr val="551561"/>
                </a:solidFill>
              </a:rPr>
              <a:t>Training Set</a:t>
            </a:r>
            <a:r>
              <a:rPr lang="en" sz="1100" b="1" i="1">
                <a:solidFill>
                  <a:srgbClr val="FFFFFF"/>
                </a:solidFill>
              </a:rPr>
              <a:t>’</a:t>
            </a:r>
            <a:r>
              <a:rPr lang="en" sz="1100">
                <a:solidFill>
                  <a:srgbClr val="FFFFFF"/>
                </a:solidFill>
              </a:rPr>
              <a:t> to first teach the model.</a:t>
            </a:r>
            <a:br>
              <a:rPr lang="en" sz="1100">
                <a:solidFill>
                  <a:srgbClr val="FFFFFF"/>
                </a:solidFill>
              </a:rPr>
            </a:br>
            <a:br>
              <a:rPr lang="en" sz="600">
                <a:solidFill>
                  <a:srgbClr val="FFFFFF"/>
                </a:solidFill>
              </a:rPr>
            </a:br>
            <a:r>
              <a:rPr lang="en" sz="1100">
                <a:solidFill>
                  <a:srgbClr val="FFFFFF"/>
                </a:solidFill>
              </a:rPr>
              <a:t>	2. A smaller set for </a:t>
            </a:r>
            <a:r>
              <a:rPr lang="en" sz="1100" b="1" i="1">
                <a:solidFill>
                  <a:srgbClr val="FFFFFF"/>
                </a:solidFill>
              </a:rPr>
              <a:t>‘</a:t>
            </a:r>
            <a:r>
              <a:rPr lang="en" sz="1100" b="1" i="1">
                <a:solidFill>
                  <a:srgbClr val="551561"/>
                </a:solidFill>
              </a:rPr>
              <a:t>Validation</a:t>
            </a:r>
            <a:r>
              <a:rPr lang="en" sz="1100" b="1" i="1">
                <a:solidFill>
                  <a:srgbClr val="FFFFFF"/>
                </a:solidFill>
              </a:rPr>
              <a:t>’</a:t>
            </a:r>
            <a:r>
              <a:rPr lang="en" sz="1100">
                <a:solidFill>
                  <a:srgbClr val="FFFFFF"/>
                </a:solidFill>
              </a:rPr>
              <a:t> -- to measure the</a:t>
            </a:r>
            <a:br>
              <a:rPr lang="en" sz="1100">
                <a:solidFill>
                  <a:srgbClr val="FFFFFF"/>
                </a:solidFill>
              </a:rPr>
            </a:br>
            <a:r>
              <a:rPr lang="en" sz="1100">
                <a:solidFill>
                  <a:srgbClr val="FFFFFF"/>
                </a:solidFill>
              </a:rPr>
              <a:t>	    performance of the algorithm on the Training Set.</a:t>
            </a:r>
            <a:br>
              <a:rPr lang="en" sz="1100">
                <a:solidFill>
                  <a:srgbClr val="FFFFFF"/>
                </a:solidFill>
              </a:rPr>
            </a:br>
            <a:br>
              <a:rPr lang="en" sz="600">
                <a:solidFill>
                  <a:srgbClr val="FFFFFF"/>
                </a:solidFill>
              </a:rPr>
            </a:br>
            <a:r>
              <a:rPr lang="en" sz="1100">
                <a:solidFill>
                  <a:srgbClr val="FFFFFF"/>
                </a:solidFill>
              </a:rPr>
              <a:t>	3. The Training &amp; Validation sets are then combined to</a:t>
            </a:r>
            <a:br>
              <a:rPr lang="en" sz="1100">
                <a:solidFill>
                  <a:srgbClr val="FFFFFF"/>
                </a:solidFill>
              </a:rPr>
            </a:br>
            <a:r>
              <a:rPr lang="en" sz="1100">
                <a:solidFill>
                  <a:srgbClr val="FFFFFF"/>
                </a:solidFill>
              </a:rPr>
              <a:t>	    create the </a:t>
            </a:r>
            <a:r>
              <a:rPr lang="en" sz="1100" b="1" i="1">
                <a:solidFill>
                  <a:srgbClr val="FFFFFF"/>
                </a:solidFill>
              </a:rPr>
              <a:t>‘</a:t>
            </a:r>
            <a:r>
              <a:rPr lang="en" sz="1100" b="1" i="1">
                <a:solidFill>
                  <a:srgbClr val="551561"/>
                </a:solidFill>
              </a:rPr>
              <a:t>Full-Training Set</a:t>
            </a:r>
            <a:r>
              <a:rPr lang="en" sz="1100" b="1" i="1">
                <a:solidFill>
                  <a:srgbClr val="FFFFFF"/>
                </a:solidFill>
              </a:rPr>
              <a:t>’</a:t>
            </a:r>
            <a:r>
              <a:rPr lang="en" sz="1100">
                <a:solidFill>
                  <a:srgbClr val="FFFFFF"/>
                </a:solidFill>
              </a:rPr>
              <a:t> -- to allow the algorithm to</a:t>
            </a:r>
            <a:br>
              <a:rPr lang="en" sz="1100">
                <a:solidFill>
                  <a:srgbClr val="FFFFFF"/>
                </a:solidFill>
              </a:rPr>
            </a:br>
            <a:r>
              <a:rPr lang="en" sz="1100">
                <a:solidFill>
                  <a:srgbClr val="FFFFFF"/>
                </a:solidFill>
              </a:rPr>
              <a:t>	    run on a slightly larger set for improvement.</a:t>
            </a:r>
            <a:br>
              <a:rPr lang="en" sz="1100">
                <a:solidFill>
                  <a:srgbClr val="FFFFFF"/>
                </a:solidFill>
              </a:rPr>
            </a:br>
            <a:br>
              <a:rPr lang="en" sz="600">
                <a:solidFill>
                  <a:srgbClr val="FFFFFF"/>
                </a:solidFill>
              </a:rPr>
            </a:br>
            <a:r>
              <a:rPr lang="en" sz="1100">
                <a:solidFill>
                  <a:srgbClr val="FFFFFF"/>
                </a:solidFill>
              </a:rPr>
              <a:t>	4. The </a:t>
            </a:r>
            <a:r>
              <a:rPr lang="en" sz="1100" b="1">
                <a:solidFill>
                  <a:srgbClr val="FFFFFF"/>
                </a:solidFill>
              </a:rPr>
              <a:t>‘</a:t>
            </a:r>
            <a:r>
              <a:rPr lang="en" sz="1100" b="1">
                <a:solidFill>
                  <a:srgbClr val="551561"/>
                </a:solidFill>
              </a:rPr>
              <a:t>Test Set</a:t>
            </a:r>
            <a:r>
              <a:rPr lang="en" sz="1100" b="1">
                <a:solidFill>
                  <a:srgbClr val="FFFFFF"/>
                </a:solidFill>
              </a:rPr>
              <a:t>’</a:t>
            </a:r>
            <a:r>
              <a:rPr lang="en" sz="1100">
                <a:solidFill>
                  <a:srgbClr val="FFFFFF"/>
                </a:solidFill>
              </a:rPr>
              <a:t> then measures the performance of the</a:t>
            </a:r>
            <a:br>
              <a:rPr lang="en" sz="1100">
                <a:solidFill>
                  <a:srgbClr val="FFFFFF"/>
                </a:solidFill>
              </a:rPr>
            </a:br>
            <a:r>
              <a:rPr lang="en" sz="1100">
                <a:solidFill>
                  <a:srgbClr val="FFFFFF"/>
                </a:solidFill>
              </a:rPr>
              <a:t>	    fully-trained algorithm on the Full-Training data set.</a:t>
            </a:r>
            <a:endParaRPr sz="1100">
              <a:solidFill>
                <a:srgbClr val="FFFFFF"/>
              </a:solidFill>
            </a:endParaRPr>
          </a:p>
        </p:txBody>
      </p:sp>
      <p:pic>
        <p:nvPicPr>
          <p:cNvPr id="426" name="Google Shape;426;p16"/>
          <p:cNvPicPr preferRelativeResize="0"/>
          <p:nvPr/>
        </p:nvPicPr>
        <p:blipFill rotWithShape="1">
          <a:blip r:embed="rId3">
            <a:alphaModFix/>
          </a:blip>
          <a:srcRect/>
          <a:stretch/>
        </p:blipFill>
        <p:spPr>
          <a:xfrm>
            <a:off x="4834875" y="2356800"/>
            <a:ext cx="4043026" cy="2102550"/>
          </a:xfrm>
          <a:prstGeom prst="rect">
            <a:avLst/>
          </a:prstGeom>
          <a:noFill/>
          <a:ln w="19050" cap="flat" cmpd="sng">
            <a:solidFill>
              <a:srgbClr val="000000"/>
            </a:solidFill>
            <a:prstDash val="solid"/>
            <a:round/>
            <a:headEnd type="none" w="sm" len="sm"/>
            <a:tailEnd type="none" w="sm" len="sm"/>
          </a:ln>
        </p:spPr>
      </p:pic>
      <p:sp>
        <p:nvSpPr>
          <p:cNvPr id="427" name="Google Shape;427;p16"/>
          <p:cNvSpPr txBox="1"/>
          <p:nvPr/>
        </p:nvSpPr>
        <p:spPr>
          <a:xfrm>
            <a:off x="1268550" y="1339525"/>
            <a:ext cx="6606900" cy="588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400"/>
              <a:buFont typeface="Arial"/>
              <a:buNone/>
            </a:pPr>
            <a:r>
              <a:rPr lang="en" sz="1400" b="1" i="0" u="none" strike="noStrike" cap="none">
                <a:solidFill>
                  <a:srgbClr val="551561"/>
                </a:solidFill>
                <a:latin typeface="Nunito"/>
                <a:ea typeface="Nunito"/>
                <a:cs typeface="Nunito"/>
                <a:sym typeface="Nunito"/>
              </a:rPr>
              <a:t>To properly train algorithms (and select the best performing!), the data must be sectioned out to teach the algorithm where to focus and what to identify.</a:t>
            </a:r>
            <a:endParaRPr sz="1500" b="1" i="0" u="none" strike="noStrike" cap="none">
              <a:solidFill>
                <a:srgbClr val="551561"/>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431"/>
        <p:cNvGrpSpPr/>
        <p:nvPr/>
      </p:nvGrpSpPr>
      <p:grpSpPr>
        <a:xfrm>
          <a:off x="0" y="0"/>
          <a:ext cx="0" cy="0"/>
          <a:chOff x="0" y="0"/>
          <a:chExt cx="0" cy="0"/>
        </a:xfrm>
      </p:grpSpPr>
      <p:sp>
        <p:nvSpPr>
          <p:cNvPr id="432" name="Google Shape;432;p17"/>
          <p:cNvSpPr txBox="1">
            <a:spLocks noGrp="1"/>
          </p:cNvSpPr>
          <p:nvPr>
            <p:ph type="title"/>
          </p:nvPr>
        </p:nvSpPr>
        <p:spPr>
          <a:xfrm>
            <a:off x="1043100" y="799750"/>
            <a:ext cx="70578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for Model Training</a:t>
            </a:r>
            <a:endParaRPr sz="2500" i="1">
              <a:solidFill>
                <a:srgbClr val="FFFFFF"/>
              </a:solidFill>
              <a:latin typeface="Nunito"/>
              <a:ea typeface="Nunito"/>
              <a:cs typeface="Nunito"/>
              <a:sym typeface="Nunito"/>
            </a:endParaRPr>
          </a:p>
        </p:txBody>
      </p:sp>
      <p:sp>
        <p:nvSpPr>
          <p:cNvPr id="433" name="Google Shape;433;p17"/>
          <p:cNvSpPr txBox="1"/>
          <p:nvPr/>
        </p:nvSpPr>
        <p:spPr>
          <a:xfrm>
            <a:off x="4795675" y="1839650"/>
            <a:ext cx="3800400" cy="2326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rgbClr val="FFFFFF"/>
                </a:solidFill>
                <a:latin typeface="Nunito"/>
                <a:ea typeface="Nunito"/>
                <a:cs typeface="Nunito"/>
                <a:sym typeface="Nunito"/>
              </a:rPr>
              <a:t>You are starting with a full dataset.</a:t>
            </a:r>
            <a:br>
              <a:rPr lang="en" sz="1700" b="0" i="0" u="none" strike="noStrike" cap="none">
                <a:solidFill>
                  <a:srgbClr val="FFFFFF"/>
                </a:solidFill>
                <a:latin typeface="Nunito"/>
                <a:ea typeface="Nunito"/>
                <a:cs typeface="Nunito"/>
                <a:sym typeface="Nunito"/>
              </a:rPr>
            </a:br>
            <a:r>
              <a:rPr lang="en" sz="1300" b="0" i="0" u="none" strike="noStrike" cap="none">
                <a:solidFill>
                  <a:srgbClr val="FFFFFF"/>
                </a:solidFill>
                <a:latin typeface="Nunito"/>
                <a:ea typeface="Nunito"/>
                <a:cs typeface="Nunito"/>
                <a:sym typeface="Nunito"/>
              </a:rPr>
              <a:t> </a:t>
            </a:r>
            <a:endParaRPr sz="1300" b="0" i="0" u="none" strike="noStrike" cap="none">
              <a:solidFill>
                <a:srgbClr val="FFFFFF"/>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rgbClr val="FFFFFF"/>
                </a:solidFill>
                <a:latin typeface="Nunito"/>
                <a:ea typeface="Nunito"/>
                <a:cs typeface="Nunito"/>
                <a:sym typeface="Nunito"/>
              </a:rPr>
              <a:t>Your Goal: </a:t>
            </a:r>
            <a:endParaRPr sz="1700" b="0" i="0" u="none" strike="noStrike" cap="none">
              <a:solidFill>
                <a:srgbClr val="FFFFFF"/>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rgbClr val="FFFFFF"/>
                </a:solidFill>
                <a:latin typeface="Nunito"/>
                <a:ea typeface="Nunito"/>
                <a:cs typeface="Nunito"/>
                <a:sym typeface="Nunito"/>
              </a:rPr>
              <a:t>Train a model that can be used for predictions on real-time data. </a:t>
            </a:r>
            <a:br>
              <a:rPr lang="en" sz="1800" b="0" i="0" u="none" strike="noStrike" cap="none">
                <a:solidFill>
                  <a:srgbClr val="FFFFFF"/>
                </a:solidFill>
                <a:latin typeface="Nunito"/>
                <a:ea typeface="Nunito"/>
                <a:cs typeface="Nunito"/>
                <a:sym typeface="Nunito"/>
              </a:rPr>
            </a:br>
            <a:endParaRPr sz="1800" b="0" i="0" u="none" strike="noStrike" cap="none">
              <a:solidFill>
                <a:srgbClr val="FFFFFF"/>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800"/>
              <a:buFont typeface="Arial"/>
              <a:buNone/>
            </a:pPr>
            <a:r>
              <a:rPr lang="en" sz="1800" b="1" i="1" u="sng" strike="noStrike" cap="none">
                <a:solidFill>
                  <a:srgbClr val="551561"/>
                </a:solidFill>
                <a:latin typeface="Nunito"/>
                <a:ea typeface="Nunito"/>
                <a:cs typeface="Nunito"/>
                <a:sym typeface="Nunito"/>
              </a:rPr>
              <a:t>How can you determine how your model will perform in the future?</a:t>
            </a:r>
            <a:endParaRPr sz="1800" b="1" i="1" u="sng" strike="noStrike" cap="none">
              <a:solidFill>
                <a:srgbClr val="551561"/>
              </a:solidFill>
              <a:latin typeface="Nunito"/>
              <a:ea typeface="Nunito"/>
              <a:cs typeface="Nunito"/>
              <a:sym typeface="Nunito"/>
            </a:endParaRPr>
          </a:p>
        </p:txBody>
      </p:sp>
      <p:pic>
        <p:nvPicPr>
          <p:cNvPr id="434" name="Google Shape;434;p17"/>
          <p:cNvPicPr preferRelativeResize="0"/>
          <p:nvPr/>
        </p:nvPicPr>
        <p:blipFill rotWithShape="1">
          <a:blip r:embed="rId3">
            <a:alphaModFix/>
          </a:blip>
          <a:srcRect r="33576" b="86797"/>
          <a:stretch/>
        </p:blipFill>
        <p:spPr>
          <a:xfrm>
            <a:off x="446000" y="1718550"/>
            <a:ext cx="4125999" cy="426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438"/>
        <p:cNvGrpSpPr/>
        <p:nvPr/>
      </p:nvGrpSpPr>
      <p:grpSpPr>
        <a:xfrm>
          <a:off x="0" y="0"/>
          <a:ext cx="0" cy="0"/>
          <a:chOff x="0" y="0"/>
          <a:chExt cx="0" cy="0"/>
        </a:xfrm>
      </p:grpSpPr>
      <p:sp>
        <p:nvSpPr>
          <p:cNvPr id="439" name="Google Shape;439;p18"/>
          <p:cNvSpPr txBox="1">
            <a:spLocks noGrp="1"/>
          </p:cNvSpPr>
          <p:nvPr>
            <p:ph type="title"/>
          </p:nvPr>
        </p:nvSpPr>
        <p:spPr>
          <a:xfrm>
            <a:off x="1043100" y="799750"/>
            <a:ext cx="70578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for Model Training</a:t>
            </a:r>
            <a:endParaRPr sz="2500" i="1">
              <a:solidFill>
                <a:srgbClr val="FFFFFF"/>
              </a:solidFill>
              <a:latin typeface="Nunito"/>
              <a:ea typeface="Nunito"/>
              <a:cs typeface="Nunito"/>
              <a:sym typeface="Nunito"/>
            </a:endParaRPr>
          </a:p>
        </p:txBody>
      </p:sp>
      <p:sp>
        <p:nvSpPr>
          <p:cNvPr id="440" name="Google Shape;440;p18"/>
          <p:cNvSpPr txBox="1"/>
          <p:nvPr/>
        </p:nvSpPr>
        <p:spPr>
          <a:xfrm>
            <a:off x="4795675" y="2106075"/>
            <a:ext cx="3800400" cy="194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0" i="0" u="none" strike="noStrike" cap="none">
                <a:solidFill>
                  <a:srgbClr val="FFFFFF"/>
                </a:solidFill>
                <a:latin typeface="Nunito"/>
                <a:ea typeface="Nunito"/>
                <a:cs typeface="Nunito"/>
                <a:sym typeface="Nunito"/>
              </a:rPr>
              <a:t>The first step </a:t>
            </a:r>
            <a:r>
              <a:rPr lang="en" sz="1600" b="0" i="0" u="none" strike="noStrike" cap="none">
                <a:solidFill>
                  <a:srgbClr val="FFFFFF"/>
                </a:solidFill>
                <a:latin typeface="Nunito"/>
                <a:ea typeface="Nunito"/>
                <a:cs typeface="Nunito"/>
                <a:sym typeface="Nunito"/>
              </a:rPr>
              <a:t>is </a:t>
            </a:r>
            <a:r>
              <a:rPr lang="en" sz="1600" b="0" i="1" u="sng" strike="noStrike" cap="none">
                <a:solidFill>
                  <a:srgbClr val="FFFFFF"/>
                </a:solidFill>
                <a:latin typeface="Nunito"/>
                <a:ea typeface="Nunito"/>
                <a:cs typeface="Nunito"/>
                <a:sym typeface="Nunito"/>
              </a:rPr>
              <a:t>always</a:t>
            </a:r>
            <a:r>
              <a:rPr lang="en" sz="1600" b="0" i="0" u="none" strike="noStrike" cap="none">
                <a:solidFill>
                  <a:srgbClr val="FFFFFF"/>
                </a:solidFill>
                <a:latin typeface="Nunito"/>
                <a:ea typeface="Nunito"/>
                <a:cs typeface="Nunito"/>
                <a:sym typeface="Nunito"/>
              </a:rPr>
              <a:t> to set aside a portion of the data from the full set.</a:t>
            </a:r>
            <a:endParaRPr sz="1600" b="0" i="0" u="none" strike="noStrike" cap="none">
              <a:solidFill>
                <a:srgbClr val="FFFFFF"/>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FFFFFF"/>
                </a:solidFill>
                <a:latin typeface="Nunito"/>
                <a:ea typeface="Nunito"/>
                <a:cs typeface="Nunito"/>
                <a:sym typeface="Nunito"/>
              </a:rPr>
              <a:t> </a:t>
            </a:r>
            <a:endParaRPr sz="1600" b="0" i="0" u="none" strike="noStrike" cap="none">
              <a:solidFill>
                <a:srgbClr val="FFFFFF"/>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FFFFFF"/>
                </a:solidFill>
                <a:latin typeface="Nunito"/>
                <a:ea typeface="Nunito"/>
                <a:cs typeface="Nunito"/>
                <a:sym typeface="Nunito"/>
              </a:rPr>
              <a:t>This set is called your ‘Test Set’ and will be used to simulate real-time or future data once model training is complete.</a:t>
            </a:r>
            <a:endParaRPr sz="1600" b="0" i="0" u="none" strike="noStrike" cap="none">
              <a:solidFill>
                <a:srgbClr val="FFFFFF"/>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800"/>
              <a:buFont typeface="Arial"/>
              <a:buNone/>
            </a:pPr>
            <a:endParaRPr sz="1800" b="1" i="1" u="sng" strike="noStrike" cap="none">
              <a:solidFill>
                <a:srgbClr val="551561"/>
              </a:solidFill>
              <a:latin typeface="Nunito"/>
              <a:ea typeface="Nunito"/>
              <a:cs typeface="Nunito"/>
              <a:sym typeface="Nunito"/>
            </a:endParaRPr>
          </a:p>
        </p:txBody>
      </p:sp>
      <p:pic>
        <p:nvPicPr>
          <p:cNvPr id="441" name="Google Shape;441;p18"/>
          <p:cNvPicPr preferRelativeResize="0"/>
          <p:nvPr/>
        </p:nvPicPr>
        <p:blipFill rotWithShape="1">
          <a:blip r:embed="rId3">
            <a:alphaModFix/>
          </a:blip>
          <a:srcRect r="33576" b="69990"/>
          <a:stretch/>
        </p:blipFill>
        <p:spPr>
          <a:xfrm>
            <a:off x="446000" y="1733325"/>
            <a:ext cx="4125999" cy="9693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445"/>
        <p:cNvGrpSpPr/>
        <p:nvPr/>
      </p:nvGrpSpPr>
      <p:grpSpPr>
        <a:xfrm>
          <a:off x="0" y="0"/>
          <a:ext cx="0" cy="0"/>
          <a:chOff x="0" y="0"/>
          <a:chExt cx="0" cy="0"/>
        </a:xfrm>
      </p:grpSpPr>
      <p:sp>
        <p:nvSpPr>
          <p:cNvPr id="446" name="Google Shape;446;p19"/>
          <p:cNvSpPr txBox="1">
            <a:spLocks noGrp="1"/>
          </p:cNvSpPr>
          <p:nvPr>
            <p:ph type="title"/>
          </p:nvPr>
        </p:nvSpPr>
        <p:spPr>
          <a:xfrm>
            <a:off x="1043100" y="799750"/>
            <a:ext cx="70578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for Model Training</a:t>
            </a:r>
            <a:endParaRPr sz="2500" i="1">
              <a:solidFill>
                <a:srgbClr val="FFFFFF"/>
              </a:solidFill>
              <a:latin typeface="Nunito"/>
              <a:ea typeface="Nunito"/>
              <a:cs typeface="Nunito"/>
              <a:sym typeface="Nunito"/>
            </a:endParaRPr>
          </a:p>
        </p:txBody>
      </p:sp>
      <p:sp>
        <p:nvSpPr>
          <p:cNvPr id="447" name="Google Shape;447;p19"/>
          <p:cNvSpPr txBox="1"/>
          <p:nvPr/>
        </p:nvSpPr>
        <p:spPr>
          <a:xfrm>
            <a:off x="4795675" y="1961200"/>
            <a:ext cx="3929700" cy="237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Nunito"/>
                <a:ea typeface="Nunito"/>
                <a:cs typeface="Nunito"/>
                <a:sym typeface="Nunito"/>
              </a:rPr>
              <a:t>BUT, with the many decisions and parameter tuning that is done, you could find yourself training a model to be </a:t>
            </a:r>
            <a:r>
              <a:rPr lang="en" sz="1600" b="0" i="1" u="none" strike="noStrike" cap="none">
                <a:solidFill>
                  <a:schemeClr val="lt1"/>
                </a:solidFill>
                <a:latin typeface="Nunito"/>
                <a:ea typeface="Nunito"/>
                <a:cs typeface="Nunito"/>
                <a:sym typeface="Nunito"/>
              </a:rPr>
              <a:t>amazing </a:t>
            </a:r>
            <a:r>
              <a:rPr lang="en" sz="1600" b="0" i="0" u="none" strike="noStrike" cap="none">
                <a:solidFill>
                  <a:schemeClr val="lt1"/>
                </a:solidFill>
                <a:latin typeface="Nunito"/>
                <a:ea typeface="Nunito"/>
                <a:cs typeface="Nunito"/>
                <a:sym typeface="Nunito"/>
              </a:rPr>
              <a:t>at predicting on the Test Set.</a:t>
            </a:r>
            <a:br>
              <a:rPr lang="en" sz="1600" b="0" i="0" u="none" strike="noStrike" cap="none">
                <a:solidFill>
                  <a:schemeClr val="lt1"/>
                </a:solidFill>
                <a:latin typeface="Nunito"/>
                <a:ea typeface="Nunito"/>
                <a:cs typeface="Nunito"/>
                <a:sym typeface="Nunito"/>
              </a:rPr>
            </a:br>
            <a:endParaRPr sz="1100" b="0" i="0" u="none" strike="noStrike" cap="none">
              <a:solidFill>
                <a:schemeClr val="lt1"/>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Nunito"/>
                <a:ea typeface="Nunito"/>
                <a:cs typeface="Nunito"/>
                <a:sym typeface="Nunito"/>
              </a:rPr>
              <a:t>This is Overfitting.</a:t>
            </a:r>
            <a:endParaRPr sz="1600" b="0" i="0" u="none" strike="noStrike" cap="none">
              <a:solidFill>
                <a:schemeClr val="lt1"/>
              </a:solidFill>
              <a:latin typeface="Nunito"/>
              <a:ea typeface="Nunito"/>
              <a:cs typeface="Nunito"/>
              <a:sym typeface="Nunito"/>
            </a:endParaRPr>
          </a:p>
          <a:p>
            <a:pPr marL="45720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rgbClr val="551561"/>
                </a:solidFill>
                <a:latin typeface="Nunito"/>
                <a:ea typeface="Nunito"/>
                <a:cs typeface="Nunito"/>
                <a:sym typeface="Nunito"/>
              </a:rPr>
              <a:t>When a model has been Overfit, the model will fail on real-time/future data. </a:t>
            </a:r>
            <a:endParaRPr sz="1700" b="1" i="1" u="none" strike="noStrike" cap="none">
              <a:solidFill>
                <a:srgbClr val="551561"/>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800"/>
              <a:buFont typeface="Arial"/>
              <a:buNone/>
            </a:pPr>
            <a:endParaRPr sz="1800" b="1" i="1" u="sng" strike="noStrike" cap="none">
              <a:solidFill>
                <a:srgbClr val="551561"/>
              </a:solidFill>
              <a:latin typeface="Nunito"/>
              <a:ea typeface="Nunito"/>
              <a:cs typeface="Nunito"/>
              <a:sym typeface="Nunito"/>
            </a:endParaRPr>
          </a:p>
        </p:txBody>
      </p:sp>
      <p:pic>
        <p:nvPicPr>
          <p:cNvPr id="448" name="Google Shape;448;p19"/>
          <p:cNvPicPr preferRelativeResize="0"/>
          <p:nvPr/>
        </p:nvPicPr>
        <p:blipFill rotWithShape="1">
          <a:blip r:embed="rId3">
            <a:alphaModFix/>
          </a:blip>
          <a:srcRect r="33576" b="69990"/>
          <a:stretch/>
        </p:blipFill>
        <p:spPr>
          <a:xfrm>
            <a:off x="446000" y="1733325"/>
            <a:ext cx="4125999" cy="969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26"/>
        <p:cNvGrpSpPr/>
        <p:nvPr/>
      </p:nvGrpSpPr>
      <p:grpSpPr>
        <a:xfrm>
          <a:off x="0" y="0"/>
          <a:ext cx="0" cy="0"/>
          <a:chOff x="0" y="0"/>
          <a:chExt cx="0" cy="0"/>
        </a:xfrm>
      </p:grpSpPr>
      <p:sp>
        <p:nvSpPr>
          <p:cNvPr id="327" name="Google Shape;327;p2"/>
          <p:cNvSpPr txBox="1">
            <a:spLocks noGrp="1"/>
          </p:cNvSpPr>
          <p:nvPr>
            <p:ph type="body" idx="1"/>
          </p:nvPr>
        </p:nvSpPr>
        <p:spPr>
          <a:xfrm>
            <a:off x="805050" y="2064825"/>
            <a:ext cx="7542900" cy="212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300"/>
              <a:buNone/>
            </a:pPr>
            <a:r>
              <a:rPr lang="en" sz="1550">
                <a:solidFill>
                  <a:srgbClr val="FFFFFF"/>
                </a:solidFill>
                <a:latin typeface="Arial"/>
                <a:ea typeface="Arial"/>
                <a:cs typeface="Arial"/>
                <a:sym typeface="Arial"/>
              </a:rPr>
              <a:t>Python offers a substantial number of packages and libraries that can be installed and easily used for Data Science purposes. On a regular basis, new packages are released capable of speeding up various processes and providing new algorithms for machine learning.</a:t>
            </a:r>
            <a:endParaRPr sz="1550">
              <a:solidFill>
                <a:srgbClr val="FFFFFF"/>
              </a:solidFill>
              <a:latin typeface="Arial"/>
              <a:ea typeface="Arial"/>
              <a:cs typeface="Arial"/>
              <a:sym typeface="Arial"/>
            </a:endParaRPr>
          </a:p>
          <a:p>
            <a:pPr marL="0" lvl="0" indent="0" algn="ctr" rtl="0">
              <a:lnSpc>
                <a:spcPct val="115000"/>
              </a:lnSpc>
              <a:spcBef>
                <a:spcPts val="0"/>
              </a:spcBef>
              <a:spcAft>
                <a:spcPts val="0"/>
              </a:spcAft>
              <a:buSzPts val="1300"/>
              <a:buNone/>
            </a:pPr>
            <a:endParaRPr sz="1550">
              <a:solidFill>
                <a:srgbClr val="FFFFFF"/>
              </a:solidFill>
              <a:latin typeface="Arial"/>
              <a:ea typeface="Arial"/>
              <a:cs typeface="Arial"/>
              <a:sym typeface="Arial"/>
            </a:endParaRPr>
          </a:p>
          <a:p>
            <a:pPr marL="0" lvl="0" indent="0" algn="ctr" rtl="0">
              <a:lnSpc>
                <a:spcPct val="115000"/>
              </a:lnSpc>
              <a:spcBef>
                <a:spcPts val="0"/>
              </a:spcBef>
              <a:spcAft>
                <a:spcPts val="0"/>
              </a:spcAft>
              <a:buSzPts val="1300"/>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a:solidFill>
                <a:srgbClr val="FFFFFF"/>
              </a:solidFill>
              <a:latin typeface="Arial"/>
              <a:ea typeface="Arial"/>
              <a:cs typeface="Arial"/>
              <a:sym typeface="Arial"/>
            </a:endParaRPr>
          </a:p>
        </p:txBody>
      </p:sp>
      <p:sp>
        <p:nvSpPr>
          <p:cNvPr id="328" name="Google Shape;328;p2"/>
          <p:cNvSpPr txBox="1"/>
          <p:nvPr/>
        </p:nvSpPr>
        <p:spPr>
          <a:xfrm>
            <a:off x="2375475" y="1458400"/>
            <a:ext cx="4544100" cy="472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50"/>
              <a:buFont typeface="Arial"/>
              <a:buNone/>
            </a:pPr>
            <a:r>
              <a:rPr lang="en" sz="1850" b="0" i="1" u="sng" strike="noStrike" cap="none">
                <a:solidFill>
                  <a:schemeClr val="accent4"/>
                </a:solidFill>
                <a:latin typeface="Roboto"/>
                <a:ea typeface="Roboto"/>
                <a:cs typeface="Roboto"/>
                <a:sym typeface="Roboto"/>
              </a:rPr>
              <a:t>Importing Packages &amp; Loading Data</a:t>
            </a:r>
            <a:endParaRPr sz="1400" b="0" i="0" u="none" strike="noStrike" cap="none">
              <a:solidFill>
                <a:srgbClr val="000000"/>
              </a:solidFill>
              <a:latin typeface="Nunito"/>
              <a:ea typeface="Nunito"/>
              <a:cs typeface="Nunito"/>
              <a:sym typeface="Nunito"/>
            </a:endParaRPr>
          </a:p>
        </p:txBody>
      </p:sp>
      <p:sp>
        <p:nvSpPr>
          <p:cNvPr id="329" name="Google Shape;329;p2"/>
          <p:cNvSpPr txBox="1">
            <a:spLocks noGrp="1"/>
          </p:cNvSpPr>
          <p:nvPr>
            <p:ph type="title"/>
          </p:nvPr>
        </p:nvSpPr>
        <p:spPr>
          <a:xfrm>
            <a:off x="1758225" y="836275"/>
            <a:ext cx="5778600" cy="54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0"/>
              <a:buNone/>
            </a:pPr>
            <a:r>
              <a:rPr lang="en" sz="2500">
                <a:latin typeface="Nunito"/>
                <a:ea typeface="Nunito"/>
                <a:cs typeface="Nunito"/>
                <a:sym typeface="Nunito"/>
              </a:rPr>
              <a:t>Data Science Basics</a:t>
            </a:r>
            <a:endParaRPr sz="29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52"/>
        <p:cNvGrpSpPr/>
        <p:nvPr/>
      </p:nvGrpSpPr>
      <p:grpSpPr>
        <a:xfrm>
          <a:off x="0" y="0"/>
          <a:ext cx="0" cy="0"/>
          <a:chOff x="0" y="0"/>
          <a:chExt cx="0" cy="0"/>
        </a:xfrm>
      </p:grpSpPr>
      <p:sp>
        <p:nvSpPr>
          <p:cNvPr id="453" name="Google Shape;453;p20"/>
          <p:cNvSpPr txBox="1">
            <a:spLocks noGrp="1"/>
          </p:cNvSpPr>
          <p:nvPr>
            <p:ph type="subTitle" idx="1"/>
          </p:nvPr>
        </p:nvSpPr>
        <p:spPr>
          <a:xfrm>
            <a:off x="371250" y="876450"/>
            <a:ext cx="4764600" cy="132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sz="2400"/>
              <a:t>Decisions made prior to model implementation have massive impacts on the output of a model.</a:t>
            </a:r>
            <a:endParaRPr sz="2400"/>
          </a:p>
        </p:txBody>
      </p:sp>
      <p:sp>
        <p:nvSpPr>
          <p:cNvPr id="454" name="Google Shape;454;p20"/>
          <p:cNvSpPr/>
          <p:nvPr/>
        </p:nvSpPr>
        <p:spPr>
          <a:xfrm>
            <a:off x="297225" y="2464425"/>
            <a:ext cx="4764600" cy="2131500"/>
          </a:xfrm>
          <a:prstGeom prst="rect">
            <a:avLst/>
          </a:prstGeom>
          <a:solidFill>
            <a:schemeClr val="accent3"/>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Nunito"/>
                <a:ea typeface="Nunito"/>
                <a:cs typeface="Nunito"/>
                <a:sym typeface="Nunito"/>
              </a:rPr>
              <a:t>It is incredibly easy to miss something simple and create an ill-functioning model,</a:t>
            </a:r>
            <a:br>
              <a:rPr lang="en" sz="2400" b="0" i="0" u="none" strike="noStrike" cap="none">
                <a:solidFill>
                  <a:schemeClr val="lt1"/>
                </a:solidFill>
                <a:latin typeface="Nunito"/>
                <a:ea typeface="Nunito"/>
                <a:cs typeface="Nunito"/>
                <a:sym typeface="Nunito"/>
              </a:rPr>
            </a:br>
            <a:r>
              <a:rPr lang="en" sz="2400" b="0" i="0" u="none" strike="noStrike" cap="none">
                <a:solidFill>
                  <a:schemeClr val="lt1"/>
                </a:solidFill>
                <a:latin typeface="Nunito"/>
                <a:ea typeface="Nunito"/>
                <a:cs typeface="Nunito"/>
                <a:sym typeface="Nunito"/>
              </a:rPr>
              <a:t> </a:t>
            </a:r>
            <a:r>
              <a:rPr lang="en" sz="2400" b="1" i="0" u="sng" strike="noStrike" cap="none">
                <a:solidFill>
                  <a:schemeClr val="lt1"/>
                </a:solidFill>
                <a:latin typeface="Nunito"/>
                <a:ea typeface="Nunito"/>
                <a:cs typeface="Nunito"/>
                <a:sym typeface="Nunito"/>
              </a:rPr>
              <a:t>despite the accuracy score</a:t>
            </a:r>
            <a:r>
              <a:rPr lang="en" sz="2400" b="0" i="0" u="none" strike="noStrike" cap="none">
                <a:solidFill>
                  <a:schemeClr val="lt1"/>
                </a:solidFill>
                <a:latin typeface="Nunito"/>
                <a:ea typeface="Nunito"/>
                <a:cs typeface="Nunito"/>
                <a:sym typeface="Nunito"/>
              </a:rPr>
              <a:t>.</a:t>
            </a:r>
            <a:endParaRPr sz="1400" b="0" i="0" u="none" strike="noStrike" cap="none">
              <a:solidFill>
                <a:srgbClr val="000000"/>
              </a:solidFill>
              <a:latin typeface="Arial"/>
              <a:ea typeface="Arial"/>
              <a:cs typeface="Arial"/>
              <a:sym typeface="Arial"/>
            </a:endParaRPr>
          </a:p>
        </p:txBody>
      </p:sp>
      <p:pic>
        <p:nvPicPr>
          <p:cNvPr id="455" name="Google Shape;455;p20"/>
          <p:cNvPicPr preferRelativeResize="0"/>
          <p:nvPr/>
        </p:nvPicPr>
        <p:blipFill rotWithShape="1">
          <a:blip r:embed="rId3">
            <a:alphaModFix/>
          </a:blip>
          <a:srcRect/>
          <a:stretch/>
        </p:blipFill>
        <p:spPr>
          <a:xfrm>
            <a:off x="5713374" y="1454488"/>
            <a:ext cx="2979325" cy="2234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459"/>
        <p:cNvGrpSpPr/>
        <p:nvPr/>
      </p:nvGrpSpPr>
      <p:grpSpPr>
        <a:xfrm>
          <a:off x="0" y="0"/>
          <a:ext cx="0" cy="0"/>
          <a:chOff x="0" y="0"/>
          <a:chExt cx="0" cy="0"/>
        </a:xfrm>
      </p:grpSpPr>
      <p:sp>
        <p:nvSpPr>
          <p:cNvPr id="460" name="Google Shape;460;p21"/>
          <p:cNvSpPr txBox="1">
            <a:spLocks noGrp="1"/>
          </p:cNvSpPr>
          <p:nvPr>
            <p:ph type="title"/>
          </p:nvPr>
        </p:nvSpPr>
        <p:spPr>
          <a:xfrm>
            <a:off x="1043100" y="799750"/>
            <a:ext cx="70578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for Model Training</a:t>
            </a:r>
            <a:endParaRPr sz="2500" i="1">
              <a:solidFill>
                <a:srgbClr val="FFFFFF"/>
              </a:solidFill>
              <a:latin typeface="Nunito"/>
              <a:ea typeface="Nunito"/>
              <a:cs typeface="Nunito"/>
              <a:sym typeface="Nunito"/>
            </a:endParaRPr>
          </a:p>
        </p:txBody>
      </p:sp>
      <p:sp>
        <p:nvSpPr>
          <p:cNvPr id="461" name="Google Shape;461;p21"/>
          <p:cNvSpPr txBox="1">
            <a:spLocks noGrp="1"/>
          </p:cNvSpPr>
          <p:nvPr>
            <p:ph type="body" idx="4294967295"/>
          </p:nvPr>
        </p:nvSpPr>
        <p:spPr>
          <a:xfrm>
            <a:off x="407075" y="1835600"/>
            <a:ext cx="3878100" cy="2481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600" b="1">
                <a:solidFill>
                  <a:srgbClr val="551561"/>
                </a:solidFill>
              </a:rPr>
              <a:t>Solution: Completely separate the Test Set from the Decision-Making Process.</a:t>
            </a:r>
            <a:br>
              <a:rPr lang="en" sz="1600" b="1">
                <a:solidFill>
                  <a:srgbClr val="551561"/>
                </a:solidFill>
              </a:rPr>
            </a:br>
            <a:endParaRPr sz="1200" b="1">
              <a:solidFill>
                <a:srgbClr val="551561"/>
              </a:solidFill>
            </a:endParaRPr>
          </a:p>
          <a:p>
            <a:pPr marL="0" lvl="0" indent="0" algn="ctr" rtl="0">
              <a:lnSpc>
                <a:spcPct val="100000"/>
              </a:lnSpc>
              <a:spcBef>
                <a:spcPts val="0"/>
              </a:spcBef>
              <a:spcAft>
                <a:spcPts val="0"/>
              </a:spcAft>
              <a:buSzPts val="1300"/>
              <a:buNone/>
            </a:pPr>
            <a:r>
              <a:rPr lang="en" sz="1500">
                <a:solidFill>
                  <a:schemeClr val="lt1"/>
                </a:solidFill>
              </a:rPr>
              <a:t>This means the Test Set is unexposed to Data Processing, Algorithm Selection, and HyperParameter Tuning.</a:t>
            </a:r>
            <a:br>
              <a:rPr lang="en" sz="1500">
                <a:solidFill>
                  <a:schemeClr val="lt1"/>
                </a:solidFill>
              </a:rPr>
            </a:br>
            <a:endParaRPr sz="1200">
              <a:solidFill>
                <a:schemeClr val="lt1"/>
              </a:solidFill>
            </a:endParaRPr>
          </a:p>
          <a:p>
            <a:pPr marL="0" lvl="0" indent="0" algn="ctr" rtl="0">
              <a:lnSpc>
                <a:spcPct val="100000"/>
              </a:lnSpc>
              <a:spcBef>
                <a:spcPts val="0"/>
              </a:spcBef>
              <a:spcAft>
                <a:spcPts val="0"/>
              </a:spcAft>
              <a:buSzPts val="1300"/>
              <a:buNone/>
            </a:pPr>
            <a:r>
              <a:rPr lang="en" sz="1500">
                <a:solidFill>
                  <a:schemeClr val="lt1"/>
                </a:solidFill>
              </a:rPr>
              <a:t>The Decision-Making Process should be checked on either a Validation Set </a:t>
            </a:r>
            <a:r>
              <a:rPr lang="en" sz="1500" i="1" u="sng">
                <a:solidFill>
                  <a:schemeClr val="lt1"/>
                </a:solidFill>
              </a:rPr>
              <a:t>or</a:t>
            </a:r>
            <a:r>
              <a:rPr lang="en" sz="1500">
                <a:solidFill>
                  <a:schemeClr val="lt1"/>
                </a:solidFill>
              </a:rPr>
              <a:t> the model should utilize Cross-Fold Validation.</a:t>
            </a:r>
            <a:endParaRPr>
              <a:solidFill>
                <a:srgbClr val="FFFFFF"/>
              </a:solidFill>
            </a:endParaRPr>
          </a:p>
        </p:txBody>
      </p:sp>
      <p:pic>
        <p:nvPicPr>
          <p:cNvPr id="462" name="Google Shape;462;p21"/>
          <p:cNvPicPr preferRelativeResize="0"/>
          <p:nvPr/>
        </p:nvPicPr>
        <p:blipFill rotWithShape="1">
          <a:blip r:embed="rId3">
            <a:alphaModFix/>
          </a:blip>
          <a:srcRect r="33576" b="14559"/>
          <a:stretch/>
        </p:blipFill>
        <p:spPr>
          <a:xfrm>
            <a:off x="4594975" y="1696350"/>
            <a:ext cx="4125999" cy="2760100"/>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466"/>
        <p:cNvGrpSpPr/>
        <p:nvPr/>
      </p:nvGrpSpPr>
      <p:grpSpPr>
        <a:xfrm>
          <a:off x="0" y="0"/>
          <a:ext cx="0" cy="0"/>
          <a:chOff x="0" y="0"/>
          <a:chExt cx="0" cy="0"/>
        </a:xfrm>
      </p:grpSpPr>
      <p:sp>
        <p:nvSpPr>
          <p:cNvPr id="467" name="Google Shape;467;p22"/>
          <p:cNvSpPr txBox="1">
            <a:spLocks noGrp="1"/>
          </p:cNvSpPr>
          <p:nvPr>
            <p:ph type="title"/>
          </p:nvPr>
        </p:nvSpPr>
        <p:spPr>
          <a:xfrm>
            <a:off x="1043100" y="799750"/>
            <a:ext cx="70578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for Model Training</a:t>
            </a:r>
            <a:endParaRPr sz="2500" i="1">
              <a:solidFill>
                <a:srgbClr val="FFFFFF"/>
              </a:solidFill>
              <a:latin typeface="Nunito"/>
              <a:ea typeface="Nunito"/>
              <a:cs typeface="Nunito"/>
              <a:sym typeface="Nunito"/>
            </a:endParaRPr>
          </a:p>
        </p:txBody>
      </p:sp>
      <p:sp>
        <p:nvSpPr>
          <p:cNvPr id="468" name="Google Shape;468;p22"/>
          <p:cNvSpPr txBox="1">
            <a:spLocks noGrp="1"/>
          </p:cNvSpPr>
          <p:nvPr>
            <p:ph type="body" idx="4294967295"/>
          </p:nvPr>
        </p:nvSpPr>
        <p:spPr>
          <a:xfrm>
            <a:off x="407075" y="1835600"/>
            <a:ext cx="3878100" cy="2481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600" b="1">
                <a:solidFill>
                  <a:srgbClr val="551561"/>
                </a:solidFill>
              </a:rPr>
              <a:t>Solution: Completely separate the Test Set from the Decision-Making Process.</a:t>
            </a:r>
            <a:br>
              <a:rPr lang="en" sz="1600" b="1">
                <a:solidFill>
                  <a:srgbClr val="551561"/>
                </a:solidFill>
              </a:rPr>
            </a:br>
            <a:endParaRPr sz="1200" b="1">
              <a:solidFill>
                <a:srgbClr val="551561"/>
              </a:solidFill>
            </a:endParaRPr>
          </a:p>
          <a:p>
            <a:pPr marL="0" lvl="0" indent="0" algn="ctr" rtl="0">
              <a:lnSpc>
                <a:spcPct val="100000"/>
              </a:lnSpc>
              <a:spcBef>
                <a:spcPts val="0"/>
              </a:spcBef>
              <a:spcAft>
                <a:spcPts val="0"/>
              </a:spcAft>
              <a:buSzPts val="1300"/>
              <a:buNone/>
            </a:pPr>
            <a:r>
              <a:rPr lang="en" sz="1500">
                <a:solidFill>
                  <a:schemeClr val="lt1"/>
                </a:solidFill>
              </a:rPr>
              <a:t>This means the Test Set is unexposed to Data Processing, Algorithm Selection, and HyperParameter Tuning.</a:t>
            </a:r>
            <a:br>
              <a:rPr lang="en" sz="1500">
                <a:solidFill>
                  <a:schemeClr val="lt1"/>
                </a:solidFill>
              </a:rPr>
            </a:br>
            <a:endParaRPr sz="1200">
              <a:solidFill>
                <a:schemeClr val="lt1"/>
              </a:solidFill>
            </a:endParaRPr>
          </a:p>
          <a:p>
            <a:pPr marL="0" lvl="0" indent="0" algn="ctr" rtl="0">
              <a:lnSpc>
                <a:spcPct val="100000"/>
              </a:lnSpc>
              <a:spcBef>
                <a:spcPts val="0"/>
              </a:spcBef>
              <a:spcAft>
                <a:spcPts val="0"/>
              </a:spcAft>
              <a:buSzPts val="1300"/>
              <a:buNone/>
            </a:pPr>
            <a:r>
              <a:rPr lang="en" sz="1500">
                <a:solidFill>
                  <a:schemeClr val="lt1"/>
                </a:solidFill>
              </a:rPr>
              <a:t>The Decision-Making Process should be checked on either a Validation Set </a:t>
            </a:r>
            <a:r>
              <a:rPr lang="en" sz="1500" i="1" u="sng">
                <a:solidFill>
                  <a:schemeClr val="lt1"/>
                </a:solidFill>
              </a:rPr>
              <a:t>or</a:t>
            </a:r>
            <a:r>
              <a:rPr lang="en" sz="1500">
                <a:solidFill>
                  <a:schemeClr val="lt1"/>
                </a:solidFill>
              </a:rPr>
              <a:t> the model should utilize Cross-Fold Validation.</a:t>
            </a:r>
            <a:endParaRPr>
              <a:solidFill>
                <a:srgbClr val="FFFFFF"/>
              </a:solidFill>
            </a:endParaRPr>
          </a:p>
        </p:txBody>
      </p:sp>
      <p:pic>
        <p:nvPicPr>
          <p:cNvPr id="469" name="Google Shape;469;p22"/>
          <p:cNvPicPr preferRelativeResize="0"/>
          <p:nvPr/>
        </p:nvPicPr>
        <p:blipFill rotWithShape="1">
          <a:blip r:embed="rId3">
            <a:alphaModFix/>
          </a:blip>
          <a:srcRect r="33576" b="14559"/>
          <a:stretch/>
        </p:blipFill>
        <p:spPr>
          <a:xfrm>
            <a:off x="4594975" y="1696350"/>
            <a:ext cx="4125999" cy="2760100"/>
          </a:xfrm>
          <a:prstGeom prst="rect">
            <a:avLst/>
          </a:prstGeom>
          <a:noFill/>
          <a:ln w="19050" cap="flat" cmpd="sng">
            <a:solidFill>
              <a:srgbClr val="000000"/>
            </a:solidFill>
            <a:prstDash val="solid"/>
            <a:round/>
            <a:headEnd type="none" w="sm" len="sm"/>
            <a:tailEnd type="none" w="sm" len="sm"/>
          </a:ln>
        </p:spPr>
      </p:pic>
      <p:sp>
        <p:nvSpPr>
          <p:cNvPr id="470" name="Google Shape;470;p22"/>
          <p:cNvSpPr/>
          <p:nvPr/>
        </p:nvSpPr>
        <p:spPr>
          <a:xfrm>
            <a:off x="4951825" y="3218200"/>
            <a:ext cx="29490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Training</a:t>
            </a:r>
            <a:endParaRPr sz="1400" b="0" i="0" u="none" strike="noStrike" cap="none">
              <a:solidFill>
                <a:srgbClr val="000000"/>
              </a:solidFill>
              <a:latin typeface="Arial"/>
              <a:ea typeface="Arial"/>
              <a:cs typeface="Arial"/>
              <a:sym typeface="Arial"/>
            </a:endParaRPr>
          </a:p>
        </p:txBody>
      </p:sp>
      <p:sp>
        <p:nvSpPr>
          <p:cNvPr id="471" name="Google Shape;471;p22"/>
          <p:cNvSpPr/>
          <p:nvPr/>
        </p:nvSpPr>
        <p:spPr>
          <a:xfrm>
            <a:off x="4627825" y="3218200"/>
            <a:ext cx="324000" cy="3906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475"/>
        <p:cNvGrpSpPr/>
        <p:nvPr/>
      </p:nvGrpSpPr>
      <p:grpSpPr>
        <a:xfrm>
          <a:off x="0" y="0"/>
          <a:ext cx="0" cy="0"/>
          <a:chOff x="0" y="0"/>
          <a:chExt cx="0" cy="0"/>
        </a:xfrm>
      </p:grpSpPr>
      <p:sp>
        <p:nvSpPr>
          <p:cNvPr id="476" name="Google Shape;476;p23"/>
          <p:cNvSpPr txBox="1">
            <a:spLocks noGrp="1"/>
          </p:cNvSpPr>
          <p:nvPr>
            <p:ph type="title"/>
          </p:nvPr>
        </p:nvSpPr>
        <p:spPr>
          <a:xfrm>
            <a:off x="1043100" y="799750"/>
            <a:ext cx="70578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for Model Training</a:t>
            </a:r>
            <a:endParaRPr sz="2500" i="1">
              <a:solidFill>
                <a:srgbClr val="FFFFFF"/>
              </a:solidFill>
              <a:latin typeface="Nunito"/>
              <a:ea typeface="Nunito"/>
              <a:cs typeface="Nunito"/>
              <a:sym typeface="Nunito"/>
            </a:endParaRPr>
          </a:p>
        </p:txBody>
      </p:sp>
      <p:sp>
        <p:nvSpPr>
          <p:cNvPr id="477" name="Google Shape;477;p23"/>
          <p:cNvSpPr txBox="1">
            <a:spLocks noGrp="1"/>
          </p:cNvSpPr>
          <p:nvPr>
            <p:ph type="body" idx="4294967295"/>
          </p:nvPr>
        </p:nvSpPr>
        <p:spPr>
          <a:xfrm>
            <a:off x="407075" y="1835600"/>
            <a:ext cx="3878100" cy="2481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600" b="1">
                <a:solidFill>
                  <a:srgbClr val="551561"/>
                </a:solidFill>
              </a:rPr>
              <a:t>Solution: Completely separate the Test Set from the Decision-Making Process.</a:t>
            </a:r>
            <a:br>
              <a:rPr lang="en" sz="1600" b="1">
                <a:solidFill>
                  <a:srgbClr val="551561"/>
                </a:solidFill>
              </a:rPr>
            </a:br>
            <a:endParaRPr sz="1200" b="1">
              <a:solidFill>
                <a:srgbClr val="551561"/>
              </a:solidFill>
            </a:endParaRPr>
          </a:p>
          <a:p>
            <a:pPr marL="0" lvl="0" indent="0" algn="ctr" rtl="0">
              <a:lnSpc>
                <a:spcPct val="100000"/>
              </a:lnSpc>
              <a:spcBef>
                <a:spcPts val="0"/>
              </a:spcBef>
              <a:spcAft>
                <a:spcPts val="0"/>
              </a:spcAft>
              <a:buSzPts val="1300"/>
              <a:buNone/>
            </a:pPr>
            <a:r>
              <a:rPr lang="en" sz="1500">
                <a:solidFill>
                  <a:schemeClr val="lt1"/>
                </a:solidFill>
              </a:rPr>
              <a:t>This means the Test Set is unexposed to Data Processing, Algorithm Selection, and HyperParameter Tuning.</a:t>
            </a:r>
            <a:br>
              <a:rPr lang="en" sz="1500">
                <a:solidFill>
                  <a:schemeClr val="lt1"/>
                </a:solidFill>
              </a:rPr>
            </a:br>
            <a:endParaRPr sz="1200">
              <a:solidFill>
                <a:schemeClr val="lt1"/>
              </a:solidFill>
            </a:endParaRPr>
          </a:p>
          <a:p>
            <a:pPr marL="0" lvl="0" indent="0" algn="ctr" rtl="0">
              <a:lnSpc>
                <a:spcPct val="100000"/>
              </a:lnSpc>
              <a:spcBef>
                <a:spcPts val="0"/>
              </a:spcBef>
              <a:spcAft>
                <a:spcPts val="0"/>
              </a:spcAft>
              <a:buSzPts val="1300"/>
              <a:buNone/>
            </a:pPr>
            <a:r>
              <a:rPr lang="en" sz="1500">
                <a:solidFill>
                  <a:schemeClr val="lt1"/>
                </a:solidFill>
              </a:rPr>
              <a:t>The Decision-Making Process should be checked on either a Validation Set </a:t>
            </a:r>
            <a:r>
              <a:rPr lang="en" sz="1500" i="1" u="sng">
                <a:solidFill>
                  <a:schemeClr val="lt1"/>
                </a:solidFill>
              </a:rPr>
              <a:t>or</a:t>
            </a:r>
            <a:r>
              <a:rPr lang="en" sz="1500">
                <a:solidFill>
                  <a:schemeClr val="lt1"/>
                </a:solidFill>
              </a:rPr>
              <a:t> the model should utilize Cross-Fold Validation.</a:t>
            </a:r>
            <a:endParaRPr>
              <a:solidFill>
                <a:srgbClr val="FFFFFF"/>
              </a:solidFill>
            </a:endParaRPr>
          </a:p>
        </p:txBody>
      </p:sp>
      <p:pic>
        <p:nvPicPr>
          <p:cNvPr id="478" name="Google Shape;478;p23"/>
          <p:cNvPicPr preferRelativeResize="0"/>
          <p:nvPr/>
        </p:nvPicPr>
        <p:blipFill rotWithShape="1">
          <a:blip r:embed="rId3">
            <a:alphaModFix/>
          </a:blip>
          <a:srcRect r="33576" b="14559"/>
          <a:stretch/>
        </p:blipFill>
        <p:spPr>
          <a:xfrm>
            <a:off x="4594975" y="1696350"/>
            <a:ext cx="4125999" cy="2760100"/>
          </a:xfrm>
          <a:prstGeom prst="rect">
            <a:avLst/>
          </a:prstGeom>
          <a:noFill/>
          <a:ln w="19050" cap="flat" cmpd="sng">
            <a:solidFill>
              <a:srgbClr val="000000"/>
            </a:solidFill>
            <a:prstDash val="solid"/>
            <a:round/>
            <a:headEnd type="none" w="sm" len="sm"/>
            <a:tailEnd type="none" w="sm" len="sm"/>
          </a:ln>
        </p:spPr>
      </p:pic>
      <p:sp>
        <p:nvSpPr>
          <p:cNvPr id="479" name="Google Shape;479;p23"/>
          <p:cNvSpPr/>
          <p:nvPr/>
        </p:nvSpPr>
        <p:spPr>
          <a:xfrm>
            <a:off x="5266325" y="3213125"/>
            <a:ext cx="26346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Training</a:t>
            </a:r>
            <a:endParaRPr sz="1400" b="0" i="0" u="none" strike="noStrike" cap="none">
              <a:solidFill>
                <a:srgbClr val="000000"/>
              </a:solidFill>
              <a:latin typeface="Arial"/>
              <a:ea typeface="Arial"/>
              <a:cs typeface="Arial"/>
              <a:sym typeface="Arial"/>
            </a:endParaRPr>
          </a:p>
        </p:txBody>
      </p:sp>
      <p:sp>
        <p:nvSpPr>
          <p:cNvPr id="480" name="Google Shape;480;p23"/>
          <p:cNvSpPr/>
          <p:nvPr/>
        </p:nvSpPr>
        <p:spPr>
          <a:xfrm>
            <a:off x="4942325" y="3213125"/>
            <a:ext cx="324000" cy="3906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481" name="Google Shape;481;p23"/>
          <p:cNvSpPr/>
          <p:nvPr/>
        </p:nvSpPr>
        <p:spPr>
          <a:xfrm>
            <a:off x="4594975" y="3213125"/>
            <a:ext cx="3474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485"/>
        <p:cNvGrpSpPr/>
        <p:nvPr/>
      </p:nvGrpSpPr>
      <p:grpSpPr>
        <a:xfrm>
          <a:off x="0" y="0"/>
          <a:ext cx="0" cy="0"/>
          <a:chOff x="0" y="0"/>
          <a:chExt cx="0" cy="0"/>
        </a:xfrm>
      </p:grpSpPr>
      <p:sp>
        <p:nvSpPr>
          <p:cNvPr id="486" name="Google Shape;486;p24"/>
          <p:cNvSpPr txBox="1">
            <a:spLocks noGrp="1"/>
          </p:cNvSpPr>
          <p:nvPr>
            <p:ph type="title"/>
          </p:nvPr>
        </p:nvSpPr>
        <p:spPr>
          <a:xfrm>
            <a:off x="1043100" y="799750"/>
            <a:ext cx="70578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for Model Training</a:t>
            </a:r>
            <a:endParaRPr sz="2500" i="1">
              <a:solidFill>
                <a:srgbClr val="FFFFFF"/>
              </a:solidFill>
              <a:latin typeface="Nunito"/>
              <a:ea typeface="Nunito"/>
              <a:cs typeface="Nunito"/>
              <a:sym typeface="Nunito"/>
            </a:endParaRPr>
          </a:p>
        </p:txBody>
      </p:sp>
      <p:sp>
        <p:nvSpPr>
          <p:cNvPr id="487" name="Google Shape;487;p24"/>
          <p:cNvSpPr txBox="1">
            <a:spLocks noGrp="1"/>
          </p:cNvSpPr>
          <p:nvPr>
            <p:ph type="body" idx="4294967295"/>
          </p:nvPr>
        </p:nvSpPr>
        <p:spPr>
          <a:xfrm>
            <a:off x="407075" y="1835600"/>
            <a:ext cx="3878100" cy="2481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600" b="1">
                <a:solidFill>
                  <a:srgbClr val="551561"/>
                </a:solidFill>
              </a:rPr>
              <a:t>Solution: Completely separate the Test Set from the Decision-Making Process.</a:t>
            </a:r>
            <a:br>
              <a:rPr lang="en" sz="1600" b="1">
                <a:solidFill>
                  <a:srgbClr val="551561"/>
                </a:solidFill>
              </a:rPr>
            </a:br>
            <a:endParaRPr sz="1200" b="1">
              <a:solidFill>
                <a:srgbClr val="551561"/>
              </a:solidFill>
            </a:endParaRPr>
          </a:p>
          <a:p>
            <a:pPr marL="0" lvl="0" indent="0" algn="ctr" rtl="0">
              <a:lnSpc>
                <a:spcPct val="100000"/>
              </a:lnSpc>
              <a:spcBef>
                <a:spcPts val="0"/>
              </a:spcBef>
              <a:spcAft>
                <a:spcPts val="0"/>
              </a:spcAft>
              <a:buSzPts val="1300"/>
              <a:buNone/>
            </a:pPr>
            <a:r>
              <a:rPr lang="en" sz="1500">
                <a:solidFill>
                  <a:schemeClr val="lt1"/>
                </a:solidFill>
              </a:rPr>
              <a:t>This means the Test Set is unexposed to Data Processing, Algorithm Selection, and HyperParameter Tuning.</a:t>
            </a:r>
            <a:br>
              <a:rPr lang="en" sz="1500">
                <a:solidFill>
                  <a:schemeClr val="lt1"/>
                </a:solidFill>
              </a:rPr>
            </a:br>
            <a:endParaRPr sz="1200">
              <a:solidFill>
                <a:schemeClr val="lt1"/>
              </a:solidFill>
            </a:endParaRPr>
          </a:p>
          <a:p>
            <a:pPr marL="0" lvl="0" indent="0" algn="ctr" rtl="0">
              <a:lnSpc>
                <a:spcPct val="100000"/>
              </a:lnSpc>
              <a:spcBef>
                <a:spcPts val="0"/>
              </a:spcBef>
              <a:spcAft>
                <a:spcPts val="0"/>
              </a:spcAft>
              <a:buSzPts val="1300"/>
              <a:buNone/>
            </a:pPr>
            <a:r>
              <a:rPr lang="en" sz="1500">
                <a:solidFill>
                  <a:schemeClr val="lt1"/>
                </a:solidFill>
              </a:rPr>
              <a:t>The Decision-Making Process should be checked on either a Validation Set </a:t>
            </a:r>
            <a:r>
              <a:rPr lang="en" sz="1500" i="1" u="sng">
                <a:solidFill>
                  <a:schemeClr val="lt1"/>
                </a:solidFill>
              </a:rPr>
              <a:t>or</a:t>
            </a:r>
            <a:r>
              <a:rPr lang="en" sz="1500">
                <a:solidFill>
                  <a:schemeClr val="lt1"/>
                </a:solidFill>
              </a:rPr>
              <a:t> the model should utilize Cross-Fold Validation.</a:t>
            </a:r>
            <a:endParaRPr>
              <a:solidFill>
                <a:srgbClr val="FFFFFF"/>
              </a:solidFill>
            </a:endParaRPr>
          </a:p>
        </p:txBody>
      </p:sp>
      <p:pic>
        <p:nvPicPr>
          <p:cNvPr id="488" name="Google Shape;488;p24"/>
          <p:cNvPicPr preferRelativeResize="0"/>
          <p:nvPr/>
        </p:nvPicPr>
        <p:blipFill rotWithShape="1">
          <a:blip r:embed="rId3">
            <a:alphaModFix/>
          </a:blip>
          <a:srcRect r="33576" b="14559"/>
          <a:stretch/>
        </p:blipFill>
        <p:spPr>
          <a:xfrm>
            <a:off x="4594975" y="1696350"/>
            <a:ext cx="4125999" cy="2760100"/>
          </a:xfrm>
          <a:prstGeom prst="rect">
            <a:avLst/>
          </a:prstGeom>
          <a:noFill/>
          <a:ln w="19050" cap="flat" cmpd="sng">
            <a:solidFill>
              <a:srgbClr val="000000"/>
            </a:solidFill>
            <a:prstDash val="solid"/>
            <a:round/>
            <a:headEnd type="none" w="sm" len="sm"/>
            <a:tailEnd type="none" w="sm" len="sm"/>
          </a:ln>
        </p:spPr>
      </p:pic>
      <p:sp>
        <p:nvSpPr>
          <p:cNvPr id="489" name="Google Shape;489;p24"/>
          <p:cNvSpPr/>
          <p:nvPr/>
        </p:nvSpPr>
        <p:spPr>
          <a:xfrm>
            <a:off x="5614225" y="3213125"/>
            <a:ext cx="22866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Training</a:t>
            </a:r>
            <a:endParaRPr sz="1400" b="0" i="0" u="none" strike="noStrike" cap="none">
              <a:solidFill>
                <a:srgbClr val="000000"/>
              </a:solidFill>
              <a:latin typeface="Arial"/>
              <a:ea typeface="Arial"/>
              <a:cs typeface="Arial"/>
              <a:sym typeface="Arial"/>
            </a:endParaRPr>
          </a:p>
        </p:txBody>
      </p:sp>
      <p:sp>
        <p:nvSpPr>
          <p:cNvPr id="490" name="Google Shape;490;p24"/>
          <p:cNvSpPr/>
          <p:nvPr/>
        </p:nvSpPr>
        <p:spPr>
          <a:xfrm>
            <a:off x="5290225" y="3213125"/>
            <a:ext cx="324000" cy="3906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491" name="Google Shape;491;p24"/>
          <p:cNvSpPr/>
          <p:nvPr/>
        </p:nvSpPr>
        <p:spPr>
          <a:xfrm>
            <a:off x="4594975" y="3213125"/>
            <a:ext cx="6954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495"/>
        <p:cNvGrpSpPr/>
        <p:nvPr/>
      </p:nvGrpSpPr>
      <p:grpSpPr>
        <a:xfrm>
          <a:off x="0" y="0"/>
          <a:ext cx="0" cy="0"/>
          <a:chOff x="0" y="0"/>
          <a:chExt cx="0" cy="0"/>
        </a:xfrm>
      </p:grpSpPr>
      <p:sp>
        <p:nvSpPr>
          <p:cNvPr id="496" name="Google Shape;496;p25"/>
          <p:cNvSpPr txBox="1">
            <a:spLocks noGrp="1"/>
          </p:cNvSpPr>
          <p:nvPr>
            <p:ph type="title"/>
          </p:nvPr>
        </p:nvSpPr>
        <p:spPr>
          <a:xfrm>
            <a:off x="1043100" y="799750"/>
            <a:ext cx="70578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for Model Training</a:t>
            </a:r>
            <a:endParaRPr sz="2500" i="1">
              <a:solidFill>
                <a:srgbClr val="FFFFFF"/>
              </a:solidFill>
              <a:latin typeface="Nunito"/>
              <a:ea typeface="Nunito"/>
              <a:cs typeface="Nunito"/>
              <a:sym typeface="Nunito"/>
            </a:endParaRPr>
          </a:p>
        </p:txBody>
      </p:sp>
      <p:sp>
        <p:nvSpPr>
          <p:cNvPr id="497" name="Google Shape;497;p25"/>
          <p:cNvSpPr txBox="1">
            <a:spLocks noGrp="1"/>
          </p:cNvSpPr>
          <p:nvPr>
            <p:ph type="body" idx="4294967295"/>
          </p:nvPr>
        </p:nvSpPr>
        <p:spPr>
          <a:xfrm>
            <a:off x="407075" y="1835600"/>
            <a:ext cx="3878100" cy="2481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600" b="1">
                <a:solidFill>
                  <a:srgbClr val="551561"/>
                </a:solidFill>
              </a:rPr>
              <a:t>Solution: Completely separate the Test Set from the Decision-Making Process.</a:t>
            </a:r>
            <a:br>
              <a:rPr lang="en" sz="1600" b="1">
                <a:solidFill>
                  <a:srgbClr val="551561"/>
                </a:solidFill>
              </a:rPr>
            </a:br>
            <a:endParaRPr sz="1200" b="1">
              <a:solidFill>
                <a:srgbClr val="551561"/>
              </a:solidFill>
            </a:endParaRPr>
          </a:p>
          <a:p>
            <a:pPr marL="0" lvl="0" indent="0" algn="ctr" rtl="0">
              <a:lnSpc>
                <a:spcPct val="100000"/>
              </a:lnSpc>
              <a:spcBef>
                <a:spcPts val="0"/>
              </a:spcBef>
              <a:spcAft>
                <a:spcPts val="0"/>
              </a:spcAft>
              <a:buSzPts val="1300"/>
              <a:buNone/>
            </a:pPr>
            <a:r>
              <a:rPr lang="en" sz="1500">
                <a:solidFill>
                  <a:schemeClr val="lt1"/>
                </a:solidFill>
              </a:rPr>
              <a:t>This means the Test Set is unexposed to Data Processing, Algorithm Selection, and HyperParameter Tuning.</a:t>
            </a:r>
            <a:br>
              <a:rPr lang="en" sz="1500">
                <a:solidFill>
                  <a:schemeClr val="lt1"/>
                </a:solidFill>
              </a:rPr>
            </a:br>
            <a:endParaRPr sz="1200">
              <a:solidFill>
                <a:schemeClr val="lt1"/>
              </a:solidFill>
            </a:endParaRPr>
          </a:p>
          <a:p>
            <a:pPr marL="0" lvl="0" indent="0" algn="ctr" rtl="0">
              <a:lnSpc>
                <a:spcPct val="100000"/>
              </a:lnSpc>
              <a:spcBef>
                <a:spcPts val="0"/>
              </a:spcBef>
              <a:spcAft>
                <a:spcPts val="0"/>
              </a:spcAft>
              <a:buSzPts val="1300"/>
              <a:buNone/>
            </a:pPr>
            <a:r>
              <a:rPr lang="en" sz="1500">
                <a:solidFill>
                  <a:schemeClr val="lt1"/>
                </a:solidFill>
              </a:rPr>
              <a:t>The Decision-Making Process should be checked on either a Validation Set </a:t>
            </a:r>
            <a:r>
              <a:rPr lang="en" sz="1500" i="1" u="sng">
                <a:solidFill>
                  <a:schemeClr val="lt1"/>
                </a:solidFill>
              </a:rPr>
              <a:t>or</a:t>
            </a:r>
            <a:r>
              <a:rPr lang="en" sz="1500">
                <a:solidFill>
                  <a:schemeClr val="lt1"/>
                </a:solidFill>
              </a:rPr>
              <a:t> the model should utilize Cross-Fold Validation.</a:t>
            </a:r>
            <a:endParaRPr>
              <a:solidFill>
                <a:srgbClr val="FFFFFF"/>
              </a:solidFill>
            </a:endParaRPr>
          </a:p>
        </p:txBody>
      </p:sp>
      <p:pic>
        <p:nvPicPr>
          <p:cNvPr id="498" name="Google Shape;498;p25"/>
          <p:cNvPicPr preferRelativeResize="0"/>
          <p:nvPr/>
        </p:nvPicPr>
        <p:blipFill rotWithShape="1">
          <a:blip r:embed="rId3">
            <a:alphaModFix/>
          </a:blip>
          <a:srcRect r="33576" b="14559"/>
          <a:stretch/>
        </p:blipFill>
        <p:spPr>
          <a:xfrm>
            <a:off x="4594975" y="1696350"/>
            <a:ext cx="4125999" cy="2760100"/>
          </a:xfrm>
          <a:prstGeom prst="rect">
            <a:avLst/>
          </a:prstGeom>
          <a:noFill/>
          <a:ln w="19050" cap="flat" cmpd="sng">
            <a:solidFill>
              <a:srgbClr val="000000"/>
            </a:solidFill>
            <a:prstDash val="solid"/>
            <a:round/>
            <a:headEnd type="none" w="sm" len="sm"/>
            <a:tailEnd type="none" w="sm" len="sm"/>
          </a:ln>
        </p:spPr>
      </p:pic>
      <p:sp>
        <p:nvSpPr>
          <p:cNvPr id="499" name="Google Shape;499;p25"/>
          <p:cNvSpPr/>
          <p:nvPr/>
        </p:nvSpPr>
        <p:spPr>
          <a:xfrm>
            <a:off x="5929175" y="3213125"/>
            <a:ext cx="19716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Training</a:t>
            </a:r>
            <a:endParaRPr sz="1400" b="0" i="0" u="none" strike="noStrike" cap="none">
              <a:solidFill>
                <a:srgbClr val="000000"/>
              </a:solidFill>
              <a:latin typeface="Arial"/>
              <a:ea typeface="Arial"/>
              <a:cs typeface="Arial"/>
              <a:sym typeface="Arial"/>
            </a:endParaRPr>
          </a:p>
        </p:txBody>
      </p:sp>
      <p:sp>
        <p:nvSpPr>
          <p:cNvPr id="500" name="Google Shape;500;p25"/>
          <p:cNvSpPr/>
          <p:nvPr/>
        </p:nvSpPr>
        <p:spPr>
          <a:xfrm>
            <a:off x="5605175" y="3213125"/>
            <a:ext cx="324000" cy="3906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501" name="Google Shape;501;p25"/>
          <p:cNvSpPr/>
          <p:nvPr/>
        </p:nvSpPr>
        <p:spPr>
          <a:xfrm>
            <a:off x="4594975" y="3213125"/>
            <a:ext cx="10101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505"/>
        <p:cNvGrpSpPr/>
        <p:nvPr/>
      </p:nvGrpSpPr>
      <p:grpSpPr>
        <a:xfrm>
          <a:off x="0" y="0"/>
          <a:ext cx="0" cy="0"/>
          <a:chOff x="0" y="0"/>
          <a:chExt cx="0" cy="0"/>
        </a:xfrm>
      </p:grpSpPr>
      <p:sp>
        <p:nvSpPr>
          <p:cNvPr id="506" name="Google Shape;506;p26"/>
          <p:cNvSpPr txBox="1">
            <a:spLocks noGrp="1"/>
          </p:cNvSpPr>
          <p:nvPr>
            <p:ph type="title"/>
          </p:nvPr>
        </p:nvSpPr>
        <p:spPr>
          <a:xfrm>
            <a:off x="1043100" y="799750"/>
            <a:ext cx="70578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for Model Training</a:t>
            </a:r>
            <a:endParaRPr sz="2500" i="1">
              <a:solidFill>
                <a:srgbClr val="FFFFFF"/>
              </a:solidFill>
              <a:latin typeface="Nunito"/>
              <a:ea typeface="Nunito"/>
              <a:cs typeface="Nunito"/>
              <a:sym typeface="Nunito"/>
            </a:endParaRPr>
          </a:p>
        </p:txBody>
      </p:sp>
      <p:sp>
        <p:nvSpPr>
          <p:cNvPr id="507" name="Google Shape;507;p26"/>
          <p:cNvSpPr txBox="1">
            <a:spLocks noGrp="1"/>
          </p:cNvSpPr>
          <p:nvPr>
            <p:ph type="body" idx="4294967295"/>
          </p:nvPr>
        </p:nvSpPr>
        <p:spPr>
          <a:xfrm>
            <a:off x="407075" y="1835600"/>
            <a:ext cx="3878100" cy="2481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600" b="1">
                <a:solidFill>
                  <a:srgbClr val="551561"/>
                </a:solidFill>
              </a:rPr>
              <a:t>Solution: Completely separate the Test Set from the Decision-Making Process.</a:t>
            </a:r>
            <a:br>
              <a:rPr lang="en" sz="1600" b="1">
                <a:solidFill>
                  <a:srgbClr val="551561"/>
                </a:solidFill>
              </a:rPr>
            </a:br>
            <a:endParaRPr sz="1200" b="1">
              <a:solidFill>
                <a:srgbClr val="551561"/>
              </a:solidFill>
            </a:endParaRPr>
          </a:p>
          <a:p>
            <a:pPr marL="0" lvl="0" indent="0" algn="ctr" rtl="0">
              <a:lnSpc>
                <a:spcPct val="100000"/>
              </a:lnSpc>
              <a:spcBef>
                <a:spcPts val="0"/>
              </a:spcBef>
              <a:spcAft>
                <a:spcPts val="0"/>
              </a:spcAft>
              <a:buSzPts val="1300"/>
              <a:buNone/>
            </a:pPr>
            <a:r>
              <a:rPr lang="en" sz="1500">
                <a:solidFill>
                  <a:schemeClr val="lt1"/>
                </a:solidFill>
              </a:rPr>
              <a:t>This means the Test Set is unexposed to Data Processing, Algorithm Selection, and HyperParameter Tuning.</a:t>
            </a:r>
            <a:br>
              <a:rPr lang="en" sz="1500">
                <a:solidFill>
                  <a:schemeClr val="lt1"/>
                </a:solidFill>
              </a:rPr>
            </a:br>
            <a:endParaRPr sz="1200">
              <a:solidFill>
                <a:schemeClr val="lt1"/>
              </a:solidFill>
            </a:endParaRPr>
          </a:p>
          <a:p>
            <a:pPr marL="0" lvl="0" indent="0" algn="ctr" rtl="0">
              <a:lnSpc>
                <a:spcPct val="100000"/>
              </a:lnSpc>
              <a:spcBef>
                <a:spcPts val="0"/>
              </a:spcBef>
              <a:spcAft>
                <a:spcPts val="0"/>
              </a:spcAft>
              <a:buSzPts val="1300"/>
              <a:buNone/>
            </a:pPr>
            <a:r>
              <a:rPr lang="en" sz="1500">
                <a:solidFill>
                  <a:schemeClr val="lt1"/>
                </a:solidFill>
              </a:rPr>
              <a:t>The Decision-Making Process should be checked on either a Validation Set </a:t>
            </a:r>
            <a:r>
              <a:rPr lang="en" sz="1500" i="1" u="sng">
                <a:solidFill>
                  <a:schemeClr val="lt1"/>
                </a:solidFill>
              </a:rPr>
              <a:t>or</a:t>
            </a:r>
            <a:r>
              <a:rPr lang="en" sz="1500">
                <a:solidFill>
                  <a:schemeClr val="lt1"/>
                </a:solidFill>
              </a:rPr>
              <a:t> the model should utilize Cross-Fold Validation.</a:t>
            </a:r>
            <a:endParaRPr>
              <a:solidFill>
                <a:srgbClr val="FFFFFF"/>
              </a:solidFill>
            </a:endParaRPr>
          </a:p>
        </p:txBody>
      </p:sp>
      <p:pic>
        <p:nvPicPr>
          <p:cNvPr id="508" name="Google Shape;508;p26"/>
          <p:cNvPicPr preferRelativeResize="0"/>
          <p:nvPr/>
        </p:nvPicPr>
        <p:blipFill rotWithShape="1">
          <a:blip r:embed="rId3">
            <a:alphaModFix/>
          </a:blip>
          <a:srcRect r="33576" b="14559"/>
          <a:stretch/>
        </p:blipFill>
        <p:spPr>
          <a:xfrm>
            <a:off x="4594975" y="1696350"/>
            <a:ext cx="4125999" cy="2760100"/>
          </a:xfrm>
          <a:prstGeom prst="rect">
            <a:avLst/>
          </a:prstGeom>
          <a:noFill/>
          <a:ln w="19050" cap="flat" cmpd="sng">
            <a:solidFill>
              <a:srgbClr val="000000"/>
            </a:solidFill>
            <a:prstDash val="solid"/>
            <a:round/>
            <a:headEnd type="none" w="sm" len="sm"/>
            <a:tailEnd type="none" w="sm" len="sm"/>
          </a:ln>
        </p:spPr>
      </p:pic>
      <p:sp>
        <p:nvSpPr>
          <p:cNvPr id="509" name="Google Shape;509;p26"/>
          <p:cNvSpPr/>
          <p:nvPr/>
        </p:nvSpPr>
        <p:spPr>
          <a:xfrm>
            <a:off x="6258875" y="3213125"/>
            <a:ext cx="16419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Training</a:t>
            </a:r>
            <a:endParaRPr sz="1400" b="0" i="0" u="none" strike="noStrike" cap="none">
              <a:solidFill>
                <a:srgbClr val="000000"/>
              </a:solidFill>
              <a:latin typeface="Arial"/>
              <a:ea typeface="Arial"/>
              <a:cs typeface="Arial"/>
              <a:sym typeface="Arial"/>
            </a:endParaRPr>
          </a:p>
        </p:txBody>
      </p:sp>
      <p:sp>
        <p:nvSpPr>
          <p:cNvPr id="510" name="Google Shape;510;p26"/>
          <p:cNvSpPr/>
          <p:nvPr/>
        </p:nvSpPr>
        <p:spPr>
          <a:xfrm>
            <a:off x="5934875" y="3213125"/>
            <a:ext cx="324000" cy="3906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511" name="Google Shape;511;p26"/>
          <p:cNvSpPr/>
          <p:nvPr/>
        </p:nvSpPr>
        <p:spPr>
          <a:xfrm>
            <a:off x="4594975" y="3213125"/>
            <a:ext cx="13398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515"/>
        <p:cNvGrpSpPr/>
        <p:nvPr/>
      </p:nvGrpSpPr>
      <p:grpSpPr>
        <a:xfrm>
          <a:off x="0" y="0"/>
          <a:ext cx="0" cy="0"/>
          <a:chOff x="0" y="0"/>
          <a:chExt cx="0" cy="0"/>
        </a:xfrm>
      </p:grpSpPr>
      <p:sp>
        <p:nvSpPr>
          <p:cNvPr id="516" name="Google Shape;516;p27"/>
          <p:cNvSpPr txBox="1">
            <a:spLocks noGrp="1"/>
          </p:cNvSpPr>
          <p:nvPr>
            <p:ph type="title"/>
          </p:nvPr>
        </p:nvSpPr>
        <p:spPr>
          <a:xfrm>
            <a:off x="1043100" y="799750"/>
            <a:ext cx="70578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for Model Training</a:t>
            </a:r>
            <a:endParaRPr sz="2500" i="1">
              <a:solidFill>
                <a:srgbClr val="FFFFFF"/>
              </a:solidFill>
              <a:latin typeface="Nunito"/>
              <a:ea typeface="Nunito"/>
              <a:cs typeface="Nunito"/>
              <a:sym typeface="Nunito"/>
            </a:endParaRPr>
          </a:p>
        </p:txBody>
      </p:sp>
      <p:sp>
        <p:nvSpPr>
          <p:cNvPr id="517" name="Google Shape;517;p27"/>
          <p:cNvSpPr txBox="1">
            <a:spLocks noGrp="1"/>
          </p:cNvSpPr>
          <p:nvPr>
            <p:ph type="body" idx="4294967295"/>
          </p:nvPr>
        </p:nvSpPr>
        <p:spPr>
          <a:xfrm>
            <a:off x="407075" y="1835600"/>
            <a:ext cx="3878100" cy="2481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600" b="1">
                <a:solidFill>
                  <a:srgbClr val="551561"/>
                </a:solidFill>
              </a:rPr>
              <a:t>Solution: Completely separate the Test Set from the Decision-Making Process.</a:t>
            </a:r>
            <a:br>
              <a:rPr lang="en" sz="1600" b="1">
                <a:solidFill>
                  <a:srgbClr val="551561"/>
                </a:solidFill>
              </a:rPr>
            </a:br>
            <a:endParaRPr sz="1200" b="1">
              <a:solidFill>
                <a:srgbClr val="551561"/>
              </a:solidFill>
            </a:endParaRPr>
          </a:p>
          <a:p>
            <a:pPr marL="0" lvl="0" indent="0" algn="ctr" rtl="0">
              <a:lnSpc>
                <a:spcPct val="100000"/>
              </a:lnSpc>
              <a:spcBef>
                <a:spcPts val="0"/>
              </a:spcBef>
              <a:spcAft>
                <a:spcPts val="0"/>
              </a:spcAft>
              <a:buSzPts val="1300"/>
              <a:buNone/>
            </a:pPr>
            <a:r>
              <a:rPr lang="en" sz="1500">
                <a:solidFill>
                  <a:schemeClr val="lt1"/>
                </a:solidFill>
              </a:rPr>
              <a:t>This means the Test Set is unexposed to Data Processing, Algorithm Selection, and HyperParameter Tuning.</a:t>
            </a:r>
            <a:br>
              <a:rPr lang="en" sz="1500">
                <a:solidFill>
                  <a:schemeClr val="lt1"/>
                </a:solidFill>
              </a:rPr>
            </a:br>
            <a:endParaRPr sz="1200">
              <a:solidFill>
                <a:schemeClr val="lt1"/>
              </a:solidFill>
            </a:endParaRPr>
          </a:p>
          <a:p>
            <a:pPr marL="0" lvl="0" indent="0" algn="ctr" rtl="0">
              <a:lnSpc>
                <a:spcPct val="100000"/>
              </a:lnSpc>
              <a:spcBef>
                <a:spcPts val="0"/>
              </a:spcBef>
              <a:spcAft>
                <a:spcPts val="0"/>
              </a:spcAft>
              <a:buSzPts val="1300"/>
              <a:buNone/>
            </a:pPr>
            <a:r>
              <a:rPr lang="en" sz="1500">
                <a:solidFill>
                  <a:schemeClr val="lt1"/>
                </a:solidFill>
              </a:rPr>
              <a:t>The Decision-Making Process should be checked on either a Validation Set </a:t>
            </a:r>
            <a:r>
              <a:rPr lang="en" sz="1500" i="1" u="sng">
                <a:solidFill>
                  <a:schemeClr val="lt1"/>
                </a:solidFill>
              </a:rPr>
              <a:t>or</a:t>
            </a:r>
            <a:r>
              <a:rPr lang="en" sz="1500">
                <a:solidFill>
                  <a:schemeClr val="lt1"/>
                </a:solidFill>
              </a:rPr>
              <a:t> the model should utilize Cross-Fold Validation.</a:t>
            </a:r>
            <a:endParaRPr>
              <a:solidFill>
                <a:srgbClr val="FFFFFF"/>
              </a:solidFill>
            </a:endParaRPr>
          </a:p>
        </p:txBody>
      </p:sp>
      <p:pic>
        <p:nvPicPr>
          <p:cNvPr id="518" name="Google Shape;518;p27"/>
          <p:cNvPicPr preferRelativeResize="0"/>
          <p:nvPr/>
        </p:nvPicPr>
        <p:blipFill rotWithShape="1">
          <a:blip r:embed="rId3">
            <a:alphaModFix/>
          </a:blip>
          <a:srcRect r="33576" b="14559"/>
          <a:stretch/>
        </p:blipFill>
        <p:spPr>
          <a:xfrm>
            <a:off x="4594975" y="1696350"/>
            <a:ext cx="4125999" cy="2760100"/>
          </a:xfrm>
          <a:prstGeom prst="rect">
            <a:avLst/>
          </a:prstGeom>
          <a:noFill/>
          <a:ln w="19050" cap="flat" cmpd="sng">
            <a:solidFill>
              <a:srgbClr val="000000"/>
            </a:solidFill>
            <a:prstDash val="solid"/>
            <a:round/>
            <a:headEnd type="none" w="sm" len="sm"/>
            <a:tailEnd type="none" w="sm" len="sm"/>
          </a:ln>
        </p:spPr>
      </p:pic>
      <p:sp>
        <p:nvSpPr>
          <p:cNvPr id="519" name="Google Shape;519;p27"/>
          <p:cNvSpPr/>
          <p:nvPr/>
        </p:nvSpPr>
        <p:spPr>
          <a:xfrm>
            <a:off x="6583950" y="3213125"/>
            <a:ext cx="13167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Training</a:t>
            </a:r>
            <a:endParaRPr sz="1400" b="0" i="0" u="none" strike="noStrike" cap="none">
              <a:solidFill>
                <a:srgbClr val="000000"/>
              </a:solidFill>
              <a:latin typeface="Arial"/>
              <a:ea typeface="Arial"/>
              <a:cs typeface="Arial"/>
              <a:sym typeface="Arial"/>
            </a:endParaRPr>
          </a:p>
        </p:txBody>
      </p:sp>
      <p:sp>
        <p:nvSpPr>
          <p:cNvPr id="520" name="Google Shape;520;p27"/>
          <p:cNvSpPr/>
          <p:nvPr/>
        </p:nvSpPr>
        <p:spPr>
          <a:xfrm>
            <a:off x="6259950" y="3213125"/>
            <a:ext cx="324000" cy="3906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521" name="Google Shape;521;p27"/>
          <p:cNvSpPr/>
          <p:nvPr/>
        </p:nvSpPr>
        <p:spPr>
          <a:xfrm>
            <a:off x="4594975" y="3213125"/>
            <a:ext cx="16650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525"/>
        <p:cNvGrpSpPr/>
        <p:nvPr/>
      </p:nvGrpSpPr>
      <p:grpSpPr>
        <a:xfrm>
          <a:off x="0" y="0"/>
          <a:ext cx="0" cy="0"/>
          <a:chOff x="0" y="0"/>
          <a:chExt cx="0" cy="0"/>
        </a:xfrm>
      </p:grpSpPr>
      <p:sp>
        <p:nvSpPr>
          <p:cNvPr id="526" name="Google Shape;526;p28"/>
          <p:cNvSpPr txBox="1">
            <a:spLocks noGrp="1"/>
          </p:cNvSpPr>
          <p:nvPr>
            <p:ph type="title"/>
          </p:nvPr>
        </p:nvSpPr>
        <p:spPr>
          <a:xfrm>
            <a:off x="1043100" y="799750"/>
            <a:ext cx="70578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for Model Training</a:t>
            </a:r>
            <a:endParaRPr sz="2500" i="1">
              <a:solidFill>
                <a:srgbClr val="FFFFFF"/>
              </a:solidFill>
              <a:latin typeface="Nunito"/>
              <a:ea typeface="Nunito"/>
              <a:cs typeface="Nunito"/>
              <a:sym typeface="Nunito"/>
            </a:endParaRPr>
          </a:p>
        </p:txBody>
      </p:sp>
      <p:sp>
        <p:nvSpPr>
          <p:cNvPr id="527" name="Google Shape;527;p28"/>
          <p:cNvSpPr txBox="1">
            <a:spLocks noGrp="1"/>
          </p:cNvSpPr>
          <p:nvPr>
            <p:ph type="body" idx="4294967295"/>
          </p:nvPr>
        </p:nvSpPr>
        <p:spPr>
          <a:xfrm>
            <a:off x="407075" y="1835600"/>
            <a:ext cx="3878100" cy="2481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600" b="1">
                <a:solidFill>
                  <a:srgbClr val="551561"/>
                </a:solidFill>
              </a:rPr>
              <a:t>Solution: Completely separate the Test Set from the Decision-Making Process.</a:t>
            </a:r>
            <a:br>
              <a:rPr lang="en" sz="1600" b="1">
                <a:solidFill>
                  <a:srgbClr val="551561"/>
                </a:solidFill>
              </a:rPr>
            </a:br>
            <a:endParaRPr sz="1200" b="1">
              <a:solidFill>
                <a:srgbClr val="551561"/>
              </a:solidFill>
            </a:endParaRPr>
          </a:p>
          <a:p>
            <a:pPr marL="0" lvl="0" indent="0" algn="ctr" rtl="0">
              <a:lnSpc>
                <a:spcPct val="100000"/>
              </a:lnSpc>
              <a:spcBef>
                <a:spcPts val="0"/>
              </a:spcBef>
              <a:spcAft>
                <a:spcPts val="0"/>
              </a:spcAft>
              <a:buSzPts val="1300"/>
              <a:buNone/>
            </a:pPr>
            <a:r>
              <a:rPr lang="en" sz="1500">
                <a:solidFill>
                  <a:schemeClr val="lt1"/>
                </a:solidFill>
              </a:rPr>
              <a:t>This means the Test Set is unexposed to Data Processing, Algorithm Selection, and HyperParameter Tuning.</a:t>
            </a:r>
            <a:br>
              <a:rPr lang="en" sz="1500">
                <a:solidFill>
                  <a:schemeClr val="lt1"/>
                </a:solidFill>
              </a:rPr>
            </a:br>
            <a:endParaRPr sz="1200">
              <a:solidFill>
                <a:schemeClr val="lt1"/>
              </a:solidFill>
            </a:endParaRPr>
          </a:p>
          <a:p>
            <a:pPr marL="0" lvl="0" indent="0" algn="ctr" rtl="0">
              <a:lnSpc>
                <a:spcPct val="100000"/>
              </a:lnSpc>
              <a:spcBef>
                <a:spcPts val="0"/>
              </a:spcBef>
              <a:spcAft>
                <a:spcPts val="0"/>
              </a:spcAft>
              <a:buSzPts val="1300"/>
              <a:buNone/>
            </a:pPr>
            <a:r>
              <a:rPr lang="en" sz="1500">
                <a:solidFill>
                  <a:schemeClr val="lt1"/>
                </a:solidFill>
              </a:rPr>
              <a:t>The Decision-Making Process should be checked on either a Validation Set </a:t>
            </a:r>
            <a:r>
              <a:rPr lang="en" sz="1500" i="1" u="sng">
                <a:solidFill>
                  <a:schemeClr val="lt1"/>
                </a:solidFill>
              </a:rPr>
              <a:t>or</a:t>
            </a:r>
            <a:r>
              <a:rPr lang="en" sz="1500">
                <a:solidFill>
                  <a:schemeClr val="lt1"/>
                </a:solidFill>
              </a:rPr>
              <a:t> the model should utilize Cross-Fold Validation.</a:t>
            </a:r>
            <a:endParaRPr>
              <a:solidFill>
                <a:srgbClr val="FFFFFF"/>
              </a:solidFill>
            </a:endParaRPr>
          </a:p>
        </p:txBody>
      </p:sp>
      <p:pic>
        <p:nvPicPr>
          <p:cNvPr id="528" name="Google Shape;528;p28"/>
          <p:cNvPicPr preferRelativeResize="0"/>
          <p:nvPr/>
        </p:nvPicPr>
        <p:blipFill rotWithShape="1">
          <a:blip r:embed="rId3">
            <a:alphaModFix/>
          </a:blip>
          <a:srcRect r="33576" b="14559"/>
          <a:stretch/>
        </p:blipFill>
        <p:spPr>
          <a:xfrm>
            <a:off x="4594975" y="1696350"/>
            <a:ext cx="4125999" cy="2760100"/>
          </a:xfrm>
          <a:prstGeom prst="rect">
            <a:avLst/>
          </a:prstGeom>
          <a:noFill/>
          <a:ln w="19050" cap="flat" cmpd="sng">
            <a:solidFill>
              <a:srgbClr val="000000"/>
            </a:solidFill>
            <a:prstDash val="solid"/>
            <a:round/>
            <a:headEnd type="none" w="sm" len="sm"/>
            <a:tailEnd type="none" w="sm" len="sm"/>
          </a:ln>
        </p:spPr>
      </p:pic>
      <p:sp>
        <p:nvSpPr>
          <p:cNvPr id="529" name="Google Shape;529;p28"/>
          <p:cNvSpPr/>
          <p:nvPr/>
        </p:nvSpPr>
        <p:spPr>
          <a:xfrm>
            <a:off x="6892500" y="3213125"/>
            <a:ext cx="10083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Training</a:t>
            </a:r>
            <a:endParaRPr sz="1400" b="0" i="0" u="none" strike="noStrike" cap="none">
              <a:solidFill>
                <a:srgbClr val="000000"/>
              </a:solidFill>
              <a:latin typeface="Arial"/>
              <a:ea typeface="Arial"/>
              <a:cs typeface="Arial"/>
              <a:sym typeface="Arial"/>
            </a:endParaRPr>
          </a:p>
        </p:txBody>
      </p:sp>
      <p:sp>
        <p:nvSpPr>
          <p:cNvPr id="530" name="Google Shape;530;p28"/>
          <p:cNvSpPr/>
          <p:nvPr/>
        </p:nvSpPr>
        <p:spPr>
          <a:xfrm>
            <a:off x="6564750" y="3213125"/>
            <a:ext cx="324000" cy="3906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531" name="Google Shape;531;p28"/>
          <p:cNvSpPr/>
          <p:nvPr/>
        </p:nvSpPr>
        <p:spPr>
          <a:xfrm>
            <a:off x="4594975" y="3213125"/>
            <a:ext cx="19698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535"/>
        <p:cNvGrpSpPr/>
        <p:nvPr/>
      </p:nvGrpSpPr>
      <p:grpSpPr>
        <a:xfrm>
          <a:off x="0" y="0"/>
          <a:ext cx="0" cy="0"/>
          <a:chOff x="0" y="0"/>
          <a:chExt cx="0" cy="0"/>
        </a:xfrm>
      </p:grpSpPr>
      <p:sp>
        <p:nvSpPr>
          <p:cNvPr id="536" name="Google Shape;536;p29"/>
          <p:cNvSpPr txBox="1">
            <a:spLocks noGrp="1"/>
          </p:cNvSpPr>
          <p:nvPr>
            <p:ph type="title"/>
          </p:nvPr>
        </p:nvSpPr>
        <p:spPr>
          <a:xfrm>
            <a:off x="1043100" y="799750"/>
            <a:ext cx="70578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for Model Training</a:t>
            </a:r>
            <a:endParaRPr sz="2500" i="1">
              <a:solidFill>
                <a:srgbClr val="FFFFFF"/>
              </a:solidFill>
              <a:latin typeface="Nunito"/>
              <a:ea typeface="Nunito"/>
              <a:cs typeface="Nunito"/>
              <a:sym typeface="Nunito"/>
            </a:endParaRPr>
          </a:p>
        </p:txBody>
      </p:sp>
      <p:sp>
        <p:nvSpPr>
          <p:cNvPr id="537" name="Google Shape;537;p29"/>
          <p:cNvSpPr txBox="1">
            <a:spLocks noGrp="1"/>
          </p:cNvSpPr>
          <p:nvPr>
            <p:ph type="body" idx="4294967295"/>
          </p:nvPr>
        </p:nvSpPr>
        <p:spPr>
          <a:xfrm>
            <a:off x="407075" y="1835600"/>
            <a:ext cx="3878100" cy="2481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600" b="1">
                <a:solidFill>
                  <a:srgbClr val="551561"/>
                </a:solidFill>
              </a:rPr>
              <a:t>Solution: Completely separate the Test Set from the Decision-Making Process.</a:t>
            </a:r>
            <a:br>
              <a:rPr lang="en" sz="1600" b="1">
                <a:solidFill>
                  <a:srgbClr val="551561"/>
                </a:solidFill>
              </a:rPr>
            </a:br>
            <a:endParaRPr sz="1200" b="1">
              <a:solidFill>
                <a:srgbClr val="551561"/>
              </a:solidFill>
            </a:endParaRPr>
          </a:p>
          <a:p>
            <a:pPr marL="0" lvl="0" indent="0" algn="ctr" rtl="0">
              <a:lnSpc>
                <a:spcPct val="100000"/>
              </a:lnSpc>
              <a:spcBef>
                <a:spcPts val="0"/>
              </a:spcBef>
              <a:spcAft>
                <a:spcPts val="0"/>
              </a:spcAft>
              <a:buSzPts val="1300"/>
              <a:buNone/>
            </a:pPr>
            <a:r>
              <a:rPr lang="en" sz="1500">
                <a:solidFill>
                  <a:schemeClr val="lt1"/>
                </a:solidFill>
              </a:rPr>
              <a:t>This means the Test Set is unexposed to Data Processing, Algorithm Selection, and HyperParameter Tuning.</a:t>
            </a:r>
            <a:br>
              <a:rPr lang="en" sz="1500">
                <a:solidFill>
                  <a:schemeClr val="lt1"/>
                </a:solidFill>
              </a:rPr>
            </a:br>
            <a:endParaRPr sz="1200">
              <a:solidFill>
                <a:schemeClr val="lt1"/>
              </a:solidFill>
            </a:endParaRPr>
          </a:p>
          <a:p>
            <a:pPr marL="0" lvl="0" indent="0" algn="ctr" rtl="0">
              <a:lnSpc>
                <a:spcPct val="100000"/>
              </a:lnSpc>
              <a:spcBef>
                <a:spcPts val="0"/>
              </a:spcBef>
              <a:spcAft>
                <a:spcPts val="0"/>
              </a:spcAft>
              <a:buSzPts val="1300"/>
              <a:buNone/>
            </a:pPr>
            <a:r>
              <a:rPr lang="en" sz="1500">
                <a:solidFill>
                  <a:schemeClr val="lt1"/>
                </a:solidFill>
              </a:rPr>
              <a:t>The Decision-Making Process should be checked on either a Validation Set </a:t>
            </a:r>
            <a:r>
              <a:rPr lang="en" sz="1500" i="1" u="sng">
                <a:solidFill>
                  <a:schemeClr val="lt1"/>
                </a:solidFill>
              </a:rPr>
              <a:t>or</a:t>
            </a:r>
            <a:r>
              <a:rPr lang="en" sz="1500">
                <a:solidFill>
                  <a:schemeClr val="lt1"/>
                </a:solidFill>
              </a:rPr>
              <a:t> the model should utilize Cross-Fold Validation.</a:t>
            </a:r>
            <a:endParaRPr>
              <a:solidFill>
                <a:srgbClr val="FFFFFF"/>
              </a:solidFill>
            </a:endParaRPr>
          </a:p>
        </p:txBody>
      </p:sp>
      <p:pic>
        <p:nvPicPr>
          <p:cNvPr id="538" name="Google Shape;538;p29"/>
          <p:cNvPicPr preferRelativeResize="0"/>
          <p:nvPr/>
        </p:nvPicPr>
        <p:blipFill rotWithShape="1">
          <a:blip r:embed="rId3">
            <a:alphaModFix/>
          </a:blip>
          <a:srcRect r="33576" b="14559"/>
          <a:stretch/>
        </p:blipFill>
        <p:spPr>
          <a:xfrm>
            <a:off x="4594975" y="1696350"/>
            <a:ext cx="4125999" cy="2760100"/>
          </a:xfrm>
          <a:prstGeom prst="rect">
            <a:avLst/>
          </a:prstGeom>
          <a:noFill/>
          <a:ln w="19050" cap="flat" cmpd="sng">
            <a:solidFill>
              <a:srgbClr val="000000"/>
            </a:solidFill>
            <a:prstDash val="solid"/>
            <a:round/>
            <a:headEnd type="none" w="sm" len="sm"/>
            <a:tailEnd type="none" w="sm" len="sm"/>
          </a:ln>
        </p:spPr>
      </p:pic>
      <p:sp>
        <p:nvSpPr>
          <p:cNvPr id="539" name="Google Shape;539;p29"/>
          <p:cNvSpPr/>
          <p:nvPr/>
        </p:nvSpPr>
        <p:spPr>
          <a:xfrm>
            <a:off x="7252650" y="3213125"/>
            <a:ext cx="6483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29"/>
          <p:cNvSpPr/>
          <p:nvPr/>
        </p:nvSpPr>
        <p:spPr>
          <a:xfrm>
            <a:off x="6928650" y="3213125"/>
            <a:ext cx="324000" cy="3906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541" name="Google Shape;541;p29"/>
          <p:cNvSpPr/>
          <p:nvPr/>
        </p:nvSpPr>
        <p:spPr>
          <a:xfrm>
            <a:off x="4594975" y="3213125"/>
            <a:ext cx="23337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333"/>
        <p:cNvGrpSpPr/>
        <p:nvPr/>
      </p:nvGrpSpPr>
      <p:grpSpPr>
        <a:xfrm>
          <a:off x="0" y="0"/>
          <a:ext cx="0" cy="0"/>
          <a:chOff x="0" y="0"/>
          <a:chExt cx="0" cy="0"/>
        </a:xfrm>
      </p:grpSpPr>
      <p:sp>
        <p:nvSpPr>
          <p:cNvPr id="334" name="Google Shape;334;p3"/>
          <p:cNvSpPr txBox="1">
            <a:spLocks noGrp="1"/>
          </p:cNvSpPr>
          <p:nvPr>
            <p:ph type="title"/>
          </p:nvPr>
        </p:nvSpPr>
        <p:spPr>
          <a:xfrm>
            <a:off x="1677900" y="821925"/>
            <a:ext cx="5788200" cy="502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a:t>Importing &amp; Loading</a:t>
            </a:r>
            <a:endParaRPr sz="2200">
              <a:solidFill>
                <a:srgbClr val="FFFFFF"/>
              </a:solidFill>
            </a:endParaRPr>
          </a:p>
        </p:txBody>
      </p:sp>
      <p:sp>
        <p:nvSpPr>
          <p:cNvPr id="335" name="Google Shape;335;p3"/>
          <p:cNvSpPr txBox="1">
            <a:spLocks noGrp="1"/>
          </p:cNvSpPr>
          <p:nvPr>
            <p:ph type="title"/>
          </p:nvPr>
        </p:nvSpPr>
        <p:spPr>
          <a:xfrm>
            <a:off x="2270100" y="1472725"/>
            <a:ext cx="4603800" cy="307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1600" i="1">
                <a:solidFill>
                  <a:srgbClr val="551561"/>
                </a:solidFill>
                <a:latin typeface="Nunito"/>
                <a:ea typeface="Nunito"/>
                <a:cs typeface="Nunito"/>
                <a:sym typeface="Nunito"/>
              </a:rPr>
              <a:t>Useful Packages</a:t>
            </a:r>
            <a:endParaRPr sz="1600" i="1">
              <a:solidFill>
                <a:srgbClr val="551561"/>
              </a:solidFill>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Pickle / OS / Glob</a:t>
            </a: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Pandas / NumPy / SciKit Learn / ImbLearn</a:t>
            </a: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Tensorflow / PyTorch / Keras</a:t>
            </a: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AdaptNLP / SweetViz / PandasProfiling</a:t>
            </a: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r>
              <a:rPr lang="en" sz="1600" i="1">
                <a:solidFill>
                  <a:srgbClr val="551561"/>
                </a:solidFill>
                <a:latin typeface="Nunito"/>
                <a:ea typeface="Nunito"/>
                <a:cs typeface="Nunito"/>
                <a:sym typeface="Nunito"/>
              </a:rPr>
              <a:t>Data Loading</a:t>
            </a:r>
            <a:br>
              <a:rPr lang="en" sz="1200" b="0">
                <a:latin typeface="Nunito"/>
                <a:ea typeface="Nunito"/>
                <a:cs typeface="Nunito"/>
                <a:sym typeface="Nunito"/>
              </a:rPr>
            </a:br>
            <a:r>
              <a:rPr lang="en" sz="1200" b="0">
                <a:latin typeface="Nunito"/>
                <a:ea typeface="Nunito"/>
                <a:cs typeface="Nunito"/>
                <a:sym typeface="Nunito"/>
              </a:rPr>
              <a:t>There is a longer, Pythonic method of reading in data and there is the Pandas method of reading in data.</a:t>
            </a: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endParaRPr sz="800" b="0">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OS/Glob are packages that provide easy access to your operating system from a notebook and they can be used to read in large volumes of files from a directory (or multiple directories).</a:t>
            </a: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endParaRPr sz="800" b="0">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Most forms of saved data can be read in -- CSV, Excel Sheets, JSON, DSV file types</a:t>
            </a:r>
            <a:endParaRPr sz="1200" b="0">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545"/>
        <p:cNvGrpSpPr/>
        <p:nvPr/>
      </p:nvGrpSpPr>
      <p:grpSpPr>
        <a:xfrm>
          <a:off x="0" y="0"/>
          <a:ext cx="0" cy="0"/>
          <a:chOff x="0" y="0"/>
          <a:chExt cx="0" cy="0"/>
        </a:xfrm>
      </p:grpSpPr>
      <p:sp>
        <p:nvSpPr>
          <p:cNvPr id="546" name="Google Shape;546;p30"/>
          <p:cNvSpPr txBox="1">
            <a:spLocks noGrp="1"/>
          </p:cNvSpPr>
          <p:nvPr>
            <p:ph type="title"/>
          </p:nvPr>
        </p:nvSpPr>
        <p:spPr>
          <a:xfrm>
            <a:off x="1043100" y="799750"/>
            <a:ext cx="70578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for Model Training</a:t>
            </a:r>
            <a:endParaRPr sz="2500" i="1">
              <a:solidFill>
                <a:srgbClr val="FFFFFF"/>
              </a:solidFill>
              <a:latin typeface="Nunito"/>
              <a:ea typeface="Nunito"/>
              <a:cs typeface="Nunito"/>
              <a:sym typeface="Nunito"/>
            </a:endParaRPr>
          </a:p>
        </p:txBody>
      </p:sp>
      <p:sp>
        <p:nvSpPr>
          <p:cNvPr id="547" name="Google Shape;547;p30"/>
          <p:cNvSpPr txBox="1">
            <a:spLocks noGrp="1"/>
          </p:cNvSpPr>
          <p:nvPr>
            <p:ph type="body" idx="4294967295"/>
          </p:nvPr>
        </p:nvSpPr>
        <p:spPr>
          <a:xfrm>
            <a:off x="407075" y="1835600"/>
            <a:ext cx="3878100" cy="2481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600" b="1">
                <a:solidFill>
                  <a:srgbClr val="551561"/>
                </a:solidFill>
              </a:rPr>
              <a:t>Solution: Completely separate the Test Set from the Decision-Making Process.</a:t>
            </a:r>
            <a:br>
              <a:rPr lang="en" sz="1600" b="1">
                <a:solidFill>
                  <a:srgbClr val="551561"/>
                </a:solidFill>
              </a:rPr>
            </a:br>
            <a:endParaRPr sz="1200" b="1">
              <a:solidFill>
                <a:srgbClr val="551561"/>
              </a:solidFill>
            </a:endParaRPr>
          </a:p>
          <a:p>
            <a:pPr marL="0" lvl="0" indent="0" algn="ctr" rtl="0">
              <a:lnSpc>
                <a:spcPct val="100000"/>
              </a:lnSpc>
              <a:spcBef>
                <a:spcPts val="0"/>
              </a:spcBef>
              <a:spcAft>
                <a:spcPts val="0"/>
              </a:spcAft>
              <a:buSzPts val="1300"/>
              <a:buNone/>
            </a:pPr>
            <a:r>
              <a:rPr lang="en" sz="1500">
                <a:solidFill>
                  <a:schemeClr val="lt1"/>
                </a:solidFill>
              </a:rPr>
              <a:t>This means the Test Set is unexposed to Data Processing, Algorithm Selection, and HyperParameter Tuning.</a:t>
            </a:r>
            <a:br>
              <a:rPr lang="en" sz="1500">
                <a:solidFill>
                  <a:schemeClr val="lt1"/>
                </a:solidFill>
              </a:rPr>
            </a:br>
            <a:endParaRPr sz="1200">
              <a:solidFill>
                <a:schemeClr val="lt1"/>
              </a:solidFill>
            </a:endParaRPr>
          </a:p>
          <a:p>
            <a:pPr marL="0" lvl="0" indent="0" algn="ctr" rtl="0">
              <a:lnSpc>
                <a:spcPct val="100000"/>
              </a:lnSpc>
              <a:spcBef>
                <a:spcPts val="0"/>
              </a:spcBef>
              <a:spcAft>
                <a:spcPts val="0"/>
              </a:spcAft>
              <a:buSzPts val="1300"/>
              <a:buNone/>
            </a:pPr>
            <a:r>
              <a:rPr lang="en" sz="1500">
                <a:solidFill>
                  <a:schemeClr val="lt1"/>
                </a:solidFill>
              </a:rPr>
              <a:t>The Decision-Making Process should be checked on either a Validation Set </a:t>
            </a:r>
            <a:r>
              <a:rPr lang="en" sz="1500" i="1" u="sng">
                <a:solidFill>
                  <a:schemeClr val="lt1"/>
                </a:solidFill>
              </a:rPr>
              <a:t>or</a:t>
            </a:r>
            <a:r>
              <a:rPr lang="en" sz="1500">
                <a:solidFill>
                  <a:schemeClr val="lt1"/>
                </a:solidFill>
              </a:rPr>
              <a:t> the model should utilize Cross-Fold Validation.</a:t>
            </a:r>
            <a:endParaRPr>
              <a:solidFill>
                <a:srgbClr val="FFFFFF"/>
              </a:solidFill>
            </a:endParaRPr>
          </a:p>
        </p:txBody>
      </p:sp>
      <p:pic>
        <p:nvPicPr>
          <p:cNvPr id="548" name="Google Shape;548;p30"/>
          <p:cNvPicPr preferRelativeResize="0"/>
          <p:nvPr/>
        </p:nvPicPr>
        <p:blipFill rotWithShape="1">
          <a:blip r:embed="rId3">
            <a:alphaModFix/>
          </a:blip>
          <a:srcRect r="33576" b="14559"/>
          <a:stretch/>
        </p:blipFill>
        <p:spPr>
          <a:xfrm>
            <a:off x="4594975" y="1696350"/>
            <a:ext cx="4125999" cy="2760100"/>
          </a:xfrm>
          <a:prstGeom prst="rect">
            <a:avLst/>
          </a:prstGeom>
          <a:noFill/>
          <a:ln w="19050" cap="flat" cmpd="sng">
            <a:solidFill>
              <a:srgbClr val="000000"/>
            </a:solidFill>
            <a:prstDash val="solid"/>
            <a:round/>
            <a:headEnd type="none" w="sm" len="sm"/>
            <a:tailEnd type="none" w="sm" len="sm"/>
          </a:ln>
        </p:spPr>
      </p:pic>
      <p:sp>
        <p:nvSpPr>
          <p:cNvPr id="549" name="Google Shape;549;p30"/>
          <p:cNvSpPr/>
          <p:nvPr/>
        </p:nvSpPr>
        <p:spPr>
          <a:xfrm>
            <a:off x="7576850" y="3213125"/>
            <a:ext cx="3240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30"/>
          <p:cNvSpPr/>
          <p:nvPr/>
        </p:nvSpPr>
        <p:spPr>
          <a:xfrm>
            <a:off x="7248225" y="3213125"/>
            <a:ext cx="324000" cy="3906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551" name="Google Shape;551;p30"/>
          <p:cNvSpPr/>
          <p:nvPr/>
        </p:nvSpPr>
        <p:spPr>
          <a:xfrm>
            <a:off x="4594975" y="3213125"/>
            <a:ext cx="26532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555"/>
        <p:cNvGrpSpPr/>
        <p:nvPr/>
      </p:nvGrpSpPr>
      <p:grpSpPr>
        <a:xfrm>
          <a:off x="0" y="0"/>
          <a:ext cx="0" cy="0"/>
          <a:chOff x="0" y="0"/>
          <a:chExt cx="0" cy="0"/>
        </a:xfrm>
      </p:grpSpPr>
      <p:sp>
        <p:nvSpPr>
          <p:cNvPr id="556" name="Google Shape;556;p31"/>
          <p:cNvSpPr txBox="1">
            <a:spLocks noGrp="1"/>
          </p:cNvSpPr>
          <p:nvPr>
            <p:ph type="title"/>
          </p:nvPr>
        </p:nvSpPr>
        <p:spPr>
          <a:xfrm>
            <a:off x="1043100" y="799750"/>
            <a:ext cx="70578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for Model Training</a:t>
            </a:r>
            <a:endParaRPr sz="2500" i="1">
              <a:solidFill>
                <a:srgbClr val="FFFFFF"/>
              </a:solidFill>
              <a:latin typeface="Nunito"/>
              <a:ea typeface="Nunito"/>
              <a:cs typeface="Nunito"/>
              <a:sym typeface="Nunito"/>
            </a:endParaRPr>
          </a:p>
        </p:txBody>
      </p:sp>
      <p:sp>
        <p:nvSpPr>
          <p:cNvPr id="557" name="Google Shape;557;p31"/>
          <p:cNvSpPr txBox="1">
            <a:spLocks noGrp="1"/>
          </p:cNvSpPr>
          <p:nvPr>
            <p:ph type="body" idx="4294967295"/>
          </p:nvPr>
        </p:nvSpPr>
        <p:spPr>
          <a:xfrm>
            <a:off x="407075" y="1835600"/>
            <a:ext cx="3878100" cy="2481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600" b="1">
                <a:solidFill>
                  <a:srgbClr val="551561"/>
                </a:solidFill>
              </a:rPr>
              <a:t>Solution: Completely separate the Test Set from the Decision-Making Process.</a:t>
            </a:r>
            <a:br>
              <a:rPr lang="en" sz="1600" b="1">
                <a:solidFill>
                  <a:srgbClr val="551561"/>
                </a:solidFill>
              </a:rPr>
            </a:br>
            <a:endParaRPr sz="1200" b="1">
              <a:solidFill>
                <a:srgbClr val="551561"/>
              </a:solidFill>
            </a:endParaRPr>
          </a:p>
          <a:p>
            <a:pPr marL="0" lvl="0" indent="0" algn="ctr" rtl="0">
              <a:lnSpc>
                <a:spcPct val="100000"/>
              </a:lnSpc>
              <a:spcBef>
                <a:spcPts val="0"/>
              </a:spcBef>
              <a:spcAft>
                <a:spcPts val="0"/>
              </a:spcAft>
              <a:buSzPts val="1300"/>
              <a:buNone/>
            </a:pPr>
            <a:r>
              <a:rPr lang="en" sz="1500">
                <a:solidFill>
                  <a:schemeClr val="lt1"/>
                </a:solidFill>
              </a:rPr>
              <a:t>This means the Test Set is unexposed to Data Processing, Algorithm Selection, and HyperParameter Tuning.</a:t>
            </a:r>
            <a:br>
              <a:rPr lang="en" sz="1500">
                <a:solidFill>
                  <a:schemeClr val="lt1"/>
                </a:solidFill>
              </a:rPr>
            </a:br>
            <a:endParaRPr sz="1200">
              <a:solidFill>
                <a:schemeClr val="lt1"/>
              </a:solidFill>
            </a:endParaRPr>
          </a:p>
          <a:p>
            <a:pPr marL="0" lvl="0" indent="0" algn="ctr" rtl="0">
              <a:lnSpc>
                <a:spcPct val="100000"/>
              </a:lnSpc>
              <a:spcBef>
                <a:spcPts val="0"/>
              </a:spcBef>
              <a:spcAft>
                <a:spcPts val="0"/>
              </a:spcAft>
              <a:buSzPts val="1300"/>
              <a:buNone/>
            </a:pPr>
            <a:r>
              <a:rPr lang="en" sz="1500">
                <a:solidFill>
                  <a:schemeClr val="lt1"/>
                </a:solidFill>
              </a:rPr>
              <a:t>The Decision-Making Process should be checked on either a Validation Set </a:t>
            </a:r>
            <a:r>
              <a:rPr lang="en" sz="1500" i="1" u="sng">
                <a:solidFill>
                  <a:schemeClr val="lt1"/>
                </a:solidFill>
              </a:rPr>
              <a:t>or</a:t>
            </a:r>
            <a:r>
              <a:rPr lang="en" sz="1500">
                <a:solidFill>
                  <a:schemeClr val="lt1"/>
                </a:solidFill>
              </a:rPr>
              <a:t> the model should utilize Cross-Fold Validation.</a:t>
            </a:r>
            <a:endParaRPr>
              <a:solidFill>
                <a:srgbClr val="FFFFFF"/>
              </a:solidFill>
            </a:endParaRPr>
          </a:p>
        </p:txBody>
      </p:sp>
      <p:pic>
        <p:nvPicPr>
          <p:cNvPr id="558" name="Google Shape;558;p31"/>
          <p:cNvPicPr preferRelativeResize="0"/>
          <p:nvPr/>
        </p:nvPicPr>
        <p:blipFill rotWithShape="1">
          <a:blip r:embed="rId3">
            <a:alphaModFix/>
          </a:blip>
          <a:srcRect r="33576" b="14559"/>
          <a:stretch/>
        </p:blipFill>
        <p:spPr>
          <a:xfrm>
            <a:off x="4594975" y="1696350"/>
            <a:ext cx="4125999" cy="2760100"/>
          </a:xfrm>
          <a:prstGeom prst="rect">
            <a:avLst/>
          </a:prstGeom>
          <a:noFill/>
          <a:ln w="19050" cap="flat" cmpd="sng">
            <a:solidFill>
              <a:srgbClr val="000000"/>
            </a:solidFill>
            <a:prstDash val="solid"/>
            <a:round/>
            <a:headEnd type="none" w="sm" len="sm"/>
            <a:tailEnd type="none" w="sm" len="sm"/>
          </a:ln>
        </p:spPr>
      </p:pic>
      <p:sp>
        <p:nvSpPr>
          <p:cNvPr id="559" name="Google Shape;559;p31"/>
          <p:cNvSpPr/>
          <p:nvPr/>
        </p:nvSpPr>
        <p:spPr>
          <a:xfrm>
            <a:off x="7583000" y="3213125"/>
            <a:ext cx="324000" cy="3906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560" name="Google Shape;560;p31"/>
          <p:cNvSpPr/>
          <p:nvPr/>
        </p:nvSpPr>
        <p:spPr>
          <a:xfrm>
            <a:off x="4594975" y="3213125"/>
            <a:ext cx="29880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564"/>
        <p:cNvGrpSpPr/>
        <p:nvPr/>
      </p:nvGrpSpPr>
      <p:grpSpPr>
        <a:xfrm>
          <a:off x="0" y="0"/>
          <a:ext cx="0" cy="0"/>
          <a:chOff x="0" y="0"/>
          <a:chExt cx="0" cy="0"/>
        </a:xfrm>
      </p:grpSpPr>
      <p:sp>
        <p:nvSpPr>
          <p:cNvPr id="565" name="Google Shape;565;p32"/>
          <p:cNvSpPr txBox="1">
            <a:spLocks noGrp="1"/>
          </p:cNvSpPr>
          <p:nvPr>
            <p:ph type="title"/>
          </p:nvPr>
        </p:nvSpPr>
        <p:spPr>
          <a:xfrm>
            <a:off x="520200" y="807150"/>
            <a:ext cx="81036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 But there are challenges</a:t>
            </a:r>
            <a:endParaRPr sz="2500" i="1">
              <a:solidFill>
                <a:srgbClr val="FFFFFF"/>
              </a:solidFill>
              <a:latin typeface="Nunito"/>
              <a:ea typeface="Nunito"/>
              <a:cs typeface="Nunito"/>
              <a:sym typeface="Nunito"/>
            </a:endParaRPr>
          </a:p>
        </p:txBody>
      </p:sp>
      <p:sp>
        <p:nvSpPr>
          <p:cNvPr id="566" name="Google Shape;566;p32"/>
          <p:cNvSpPr txBox="1">
            <a:spLocks noGrp="1"/>
          </p:cNvSpPr>
          <p:nvPr>
            <p:ph type="body" idx="4294967295"/>
          </p:nvPr>
        </p:nvSpPr>
        <p:spPr>
          <a:xfrm>
            <a:off x="4869700" y="1382900"/>
            <a:ext cx="3892800" cy="338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600" b="1" i="1" u="sng">
                <a:solidFill>
                  <a:srgbClr val="551561"/>
                </a:solidFill>
              </a:rPr>
              <a:t>Challenges for Proper Data Splits</a:t>
            </a:r>
            <a:endParaRPr sz="1600" b="1" i="1" u="sng">
              <a:solidFill>
                <a:srgbClr val="551561"/>
              </a:solidFill>
            </a:endParaRPr>
          </a:p>
          <a:p>
            <a:pPr marL="0" lvl="0" indent="0" algn="l" rtl="0">
              <a:lnSpc>
                <a:spcPct val="100000"/>
              </a:lnSpc>
              <a:spcBef>
                <a:spcPts val="0"/>
              </a:spcBef>
              <a:spcAft>
                <a:spcPts val="0"/>
              </a:spcAft>
              <a:buSzPts val="1300"/>
              <a:buNone/>
            </a:pPr>
            <a:endParaRPr sz="1200">
              <a:solidFill>
                <a:schemeClr val="lt1"/>
              </a:solidFill>
            </a:endParaRPr>
          </a:p>
          <a:p>
            <a:pPr marL="457200" lvl="0" indent="-317500" algn="l" rtl="0">
              <a:lnSpc>
                <a:spcPct val="100000"/>
              </a:lnSpc>
              <a:spcBef>
                <a:spcPts val="0"/>
              </a:spcBef>
              <a:spcAft>
                <a:spcPts val="0"/>
              </a:spcAft>
              <a:buClr>
                <a:schemeClr val="lt1"/>
              </a:buClr>
              <a:buSzPts val="1400"/>
              <a:buFont typeface="Nunito"/>
              <a:buAutoNum type="arabicPeriod"/>
            </a:pPr>
            <a:r>
              <a:rPr lang="en" sz="1400">
                <a:solidFill>
                  <a:schemeClr val="lt1"/>
                </a:solidFill>
              </a:rPr>
              <a:t>Records may not be entirely unique and must be grouped together, even when splitting randomly between training and test sets. </a:t>
            </a:r>
            <a:endParaRPr sz="1400">
              <a:solidFill>
                <a:schemeClr val="lt1"/>
              </a:solidFill>
            </a:endParaRPr>
          </a:p>
          <a:p>
            <a:pPr marL="914400" lvl="0" indent="0" algn="l" rtl="0">
              <a:lnSpc>
                <a:spcPct val="100000"/>
              </a:lnSpc>
              <a:spcBef>
                <a:spcPts val="0"/>
              </a:spcBef>
              <a:spcAft>
                <a:spcPts val="0"/>
              </a:spcAft>
              <a:buSzPts val="1300"/>
              <a:buNone/>
            </a:pPr>
            <a:r>
              <a:rPr lang="en">
                <a:solidFill>
                  <a:schemeClr val="lt1"/>
                </a:solidFill>
              </a:rPr>
              <a:t>e.g. A single container could be deemed ‘nefarious’, but may be grouped by a shipment’s ‘Bill of Lading’. (Complete information on containers is grouped.)</a:t>
            </a:r>
            <a:br>
              <a:rPr lang="en">
                <a:solidFill>
                  <a:schemeClr val="lt1"/>
                </a:solidFill>
              </a:rPr>
            </a:br>
            <a:endParaRPr sz="1000">
              <a:solidFill>
                <a:schemeClr val="lt1"/>
              </a:solidFill>
            </a:endParaRPr>
          </a:p>
          <a:p>
            <a:pPr marL="457200" lvl="0" indent="-317500" algn="l" rtl="0">
              <a:lnSpc>
                <a:spcPct val="100000"/>
              </a:lnSpc>
              <a:spcBef>
                <a:spcPts val="0"/>
              </a:spcBef>
              <a:spcAft>
                <a:spcPts val="0"/>
              </a:spcAft>
              <a:buClr>
                <a:schemeClr val="lt1"/>
              </a:buClr>
              <a:buSzPts val="1400"/>
              <a:buFont typeface="Nunito"/>
              <a:buAutoNum type="arabicPeriod"/>
            </a:pPr>
            <a:r>
              <a:rPr lang="en" sz="1400">
                <a:solidFill>
                  <a:schemeClr val="lt1"/>
                </a:solidFill>
              </a:rPr>
              <a:t>Human behavior creates trends over time in how ‘nefarious’ objects could be identified -- patterns over time must be viewed together by the model.</a:t>
            </a:r>
            <a:endParaRPr b="1">
              <a:solidFill>
                <a:srgbClr val="551561"/>
              </a:solidFill>
            </a:endParaRPr>
          </a:p>
        </p:txBody>
      </p:sp>
      <p:pic>
        <p:nvPicPr>
          <p:cNvPr id="567" name="Google Shape;567;p32"/>
          <p:cNvPicPr preferRelativeResize="0"/>
          <p:nvPr/>
        </p:nvPicPr>
        <p:blipFill rotWithShape="1">
          <a:blip r:embed="rId3">
            <a:alphaModFix/>
          </a:blip>
          <a:srcRect r="33576" b="14559"/>
          <a:stretch/>
        </p:blipFill>
        <p:spPr>
          <a:xfrm>
            <a:off x="487550" y="1696350"/>
            <a:ext cx="4125999" cy="2760100"/>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571"/>
        <p:cNvGrpSpPr/>
        <p:nvPr/>
      </p:nvGrpSpPr>
      <p:grpSpPr>
        <a:xfrm>
          <a:off x="0" y="0"/>
          <a:ext cx="0" cy="0"/>
          <a:chOff x="0" y="0"/>
          <a:chExt cx="0" cy="0"/>
        </a:xfrm>
      </p:grpSpPr>
      <p:sp>
        <p:nvSpPr>
          <p:cNvPr id="572" name="Google Shape;572;p33"/>
          <p:cNvSpPr txBox="1">
            <a:spLocks noGrp="1"/>
          </p:cNvSpPr>
          <p:nvPr>
            <p:ph type="title"/>
          </p:nvPr>
        </p:nvSpPr>
        <p:spPr>
          <a:xfrm>
            <a:off x="520200" y="807150"/>
            <a:ext cx="81036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 But there are challenges</a:t>
            </a:r>
            <a:endParaRPr sz="2500" i="1">
              <a:solidFill>
                <a:srgbClr val="FFFFFF"/>
              </a:solidFill>
              <a:latin typeface="Nunito"/>
              <a:ea typeface="Nunito"/>
              <a:cs typeface="Nunito"/>
              <a:sym typeface="Nunito"/>
            </a:endParaRPr>
          </a:p>
        </p:txBody>
      </p:sp>
      <p:sp>
        <p:nvSpPr>
          <p:cNvPr id="573" name="Google Shape;573;p33"/>
          <p:cNvSpPr txBox="1">
            <a:spLocks noGrp="1"/>
          </p:cNvSpPr>
          <p:nvPr>
            <p:ph type="body" idx="4294967295"/>
          </p:nvPr>
        </p:nvSpPr>
        <p:spPr>
          <a:xfrm>
            <a:off x="4840100" y="1792250"/>
            <a:ext cx="3900000" cy="2568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600" b="1" i="1" u="sng">
                <a:solidFill>
                  <a:srgbClr val="551561"/>
                </a:solidFill>
              </a:rPr>
              <a:t>Challenges for Proper Data Splits</a:t>
            </a:r>
            <a:endParaRPr sz="1600" b="1" i="1" u="sng">
              <a:solidFill>
                <a:srgbClr val="551561"/>
              </a:solidFill>
            </a:endParaRPr>
          </a:p>
          <a:p>
            <a:pPr marL="0" lvl="0" indent="0" algn="l" rtl="0">
              <a:lnSpc>
                <a:spcPct val="100000"/>
              </a:lnSpc>
              <a:spcBef>
                <a:spcPts val="0"/>
              </a:spcBef>
              <a:spcAft>
                <a:spcPts val="0"/>
              </a:spcAft>
              <a:buSzPts val="1300"/>
              <a:buNone/>
            </a:pPr>
            <a:endParaRPr sz="1200">
              <a:solidFill>
                <a:schemeClr val="lt1"/>
              </a:solidFill>
            </a:endParaRPr>
          </a:p>
          <a:p>
            <a:pPr marL="457200" lvl="0" indent="-317500" algn="l" rtl="0">
              <a:lnSpc>
                <a:spcPct val="100000"/>
              </a:lnSpc>
              <a:spcBef>
                <a:spcPts val="0"/>
              </a:spcBef>
              <a:spcAft>
                <a:spcPts val="0"/>
              </a:spcAft>
              <a:buClr>
                <a:schemeClr val="lt1"/>
              </a:buClr>
              <a:buSzPts val="1400"/>
              <a:buFont typeface="Nunito"/>
              <a:buAutoNum type="arabicPeriod" startAt="3"/>
            </a:pPr>
            <a:r>
              <a:rPr lang="en" sz="1500">
                <a:solidFill>
                  <a:schemeClr val="lt1"/>
                </a:solidFill>
              </a:rPr>
              <a:t>The model’s intended purpose is to train </a:t>
            </a:r>
            <a:r>
              <a:rPr lang="en" sz="1500" i="1" u="sng">
                <a:solidFill>
                  <a:schemeClr val="lt1"/>
                </a:solidFill>
              </a:rPr>
              <a:t>on the past</a:t>
            </a:r>
            <a:r>
              <a:rPr lang="en" sz="1500">
                <a:solidFill>
                  <a:schemeClr val="lt1"/>
                </a:solidFill>
              </a:rPr>
              <a:t> in order to predict on real-time data -- and there’s no accounting for dates here.</a:t>
            </a:r>
            <a:endParaRPr sz="1500">
              <a:solidFill>
                <a:schemeClr val="lt1"/>
              </a:solidFill>
            </a:endParaRPr>
          </a:p>
          <a:p>
            <a:pPr marL="0" lvl="0" indent="0" algn="l" rtl="0">
              <a:lnSpc>
                <a:spcPct val="100000"/>
              </a:lnSpc>
              <a:spcBef>
                <a:spcPts val="0"/>
              </a:spcBef>
              <a:spcAft>
                <a:spcPts val="0"/>
              </a:spcAft>
              <a:buSzPts val="1300"/>
              <a:buNone/>
            </a:pPr>
            <a:endParaRPr sz="1500">
              <a:solidFill>
                <a:schemeClr val="lt1"/>
              </a:solidFill>
            </a:endParaRPr>
          </a:p>
          <a:p>
            <a:pPr marL="0" lvl="0" indent="0" algn="ctr" rtl="0">
              <a:lnSpc>
                <a:spcPct val="100000"/>
              </a:lnSpc>
              <a:spcBef>
                <a:spcPts val="0"/>
              </a:spcBef>
              <a:spcAft>
                <a:spcPts val="0"/>
              </a:spcAft>
              <a:buSzPts val="1300"/>
              <a:buNone/>
            </a:pPr>
            <a:r>
              <a:rPr lang="en" sz="1400" b="1" u="sng">
                <a:solidFill>
                  <a:srgbClr val="551561"/>
                </a:solidFill>
              </a:rPr>
              <a:t>Without proper splitting, these would result in very high model scores, but the model would perform very poorly on real-time predictions!</a:t>
            </a:r>
            <a:endParaRPr sz="1400">
              <a:solidFill>
                <a:srgbClr val="551561"/>
              </a:solidFill>
            </a:endParaRPr>
          </a:p>
          <a:p>
            <a:pPr marL="0" lvl="0" indent="0" algn="l" rtl="0">
              <a:lnSpc>
                <a:spcPct val="100000"/>
              </a:lnSpc>
              <a:spcBef>
                <a:spcPts val="0"/>
              </a:spcBef>
              <a:spcAft>
                <a:spcPts val="0"/>
              </a:spcAft>
              <a:buSzPts val="1300"/>
              <a:buNone/>
            </a:pPr>
            <a:endParaRPr sz="1500">
              <a:solidFill>
                <a:schemeClr val="lt1"/>
              </a:solidFill>
            </a:endParaRPr>
          </a:p>
        </p:txBody>
      </p:sp>
      <p:pic>
        <p:nvPicPr>
          <p:cNvPr id="574" name="Google Shape;574;p33"/>
          <p:cNvPicPr preferRelativeResize="0"/>
          <p:nvPr/>
        </p:nvPicPr>
        <p:blipFill rotWithShape="1">
          <a:blip r:embed="rId3">
            <a:alphaModFix/>
          </a:blip>
          <a:srcRect r="33576" b="14559"/>
          <a:stretch/>
        </p:blipFill>
        <p:spPr>
          <a:xfrm>
            <a:off x="487550" y="1696350"/>
            <a:ext cx="4125999" cy="2760100"/>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4"/>
          <p:cNvSpPr txBox="1">
            <a:spLocks noGrp="1"/>
          </p:cNvSpPr>
          <p:nvPr>
            <p:ph type="subTitle" idx="1"/>
          </p:nvPr>
        </p:nvSpPr>
        <p:spPr>
          <a:xfrm>
            <a:off x="371250" y="876450"/>
            <a:ext cx="4764600" cy="132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sz="2400"/>
              <a:t>Decisions made prior to model implementation have massive impacts on the output of a model.</a:t>
            </a:r>
            <a:endParaRPr sz="2400"/>
          </a:p>
        </p:txBody>
      </p:sp>
      <p:sp>
        <p:nvSpPr>
          <p:cNvPr id="580" name="Google Shape;580;p34"/>
          <p:cNvSpPr/>
          <p:nvPr/>
        </p:nvSpPr>
        <p:spPr>
          <a:xfrm>
            <a:off x="297225" y="2464425"/>
            <a:ext cx="4764600" cy="2131500"/>
          </a:xfrm>
          <a:prstGeom prst="rect">
            <a:avLst/>
          </a:prstGeom>
          <a:solidFill>
            <a:schemeClr val="accent3"/>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Nunito"/>
                <a:ea typeface="Nunito"/>
                <a:cs typeface="Nunito"/>
                <a:sym typeface="Nunito"/>
              </a:rPr>
              <a:t>It is incredibly easy to miss something simple and create an ill-functioning model,</a:t>
            </a:r>
            <a:br>
              <a:rPr lang="en" sz="2400" b="0" i="0" u="none" strike="noStrike" cap="none">
                <a:solidFill>
                  <a:schemeClr val="lt1"/>
                </a:solidFill>
                <a:latin typeface="Nunito"/>
                <a:ea typeface="Nunito"/>
                <a:cs typeface="Nunito"/>
                <a:sym typeface="Nunito"/>
              </a:rPr>
            </a:br>
            <a:r>
              <a:rPr lang="en" sz="2400" b="0" i="0" u="none" strike="noStrike" cap="none">
                <a:solidFill>
                  <a:schemeClr val="lt1"/>
                </a:solidFill>
                <a:latin typeface="Nunito"/>
                <a:ea typeface="Nunito"/>
                <a:cs typeface="Nunito"/>
                <a:sym typeface="Nunito"/>
              </a:rPr>
              <a:t> </a:t>
            </a:r>
            <a:r>
              <a:rPr lang="en" sz="2400" b="1" i="0" u="sng" strike="noStrike" cap="none">
                <a:solidFill>
                  <a:schemeClr val="lt1"/>
                </a:solidFill>
                <a:latin typeface="Nunito"/>
                <a:ea typeface="Nunito"/>
                <a:cs typeface="Nunito"/>
                <a:sym typeface="Nunito"/>
              </a:rPr>
              <a:t>despite the accuracy score</a:t>
            </a:r>
            <a:r>
              <a:rPr lang="en" sz="2400" b="0" i="0" u="none" strike="noStrike" cap="none">
                <a:solidFill>
                  <a:schemeClr val="lt1"/>
                </a:solidFill>
                <a:latin typeface="Nunito"/>
                <a:ea typeface="Nunito"/>
                <a:cs typeface="Nunito"/>
                <a:sym typeface="Nunito"/>
              </a:rPr>
              <a:t>.</a:t>
            </a:r>
            <a:endParaRPr sz="1400" b="0" i="0" u="none" strike="noStrike" cap="none">
              <a:solidFill>
                <a:srgbClr val="000000"/>
              </a:solidFill>
              <a:latin typeface="Arial"/>
              <a:ea typeface="Arial"/>
              <a:cs typeface="Arial"/>
              <a:sym typeface="Arial"/>
            </a:endParaRPr>
          </a:p>
        </p:txBody>
      </p:sp>
      <p:pic>
        <p:nvPicPr>
          <p:cNvPr id="581" name="Google Shape;581;p34"/>
          <p:cNvPicPr preferRelativeResize="0"/>
          <p:nvPr/>
        </p:nvPicPr>
        <p:blipFill rotWithShape="1">
          <a:blip r:embed="rId3">
            <a:alphaModFix/>
          </a:blip>
          <a:srcRect/>
          <a:stretch/>
        </p:blipFill>
        <p:spPr>
          <a:xfrm>
            <a:off x="5681575" y="1037375"/>
            <a:ext cx="3068750" cy="3068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585"/>
        <p:cNvGrpSpPr/>
        <p:nvPr/>
      </p:nvGrpSpPr>
      <p:grpSpPr>
        <a:xfrm>
          <a:off x="0" y="0"/>
          <a:ext cx="0" cy="0"/>
          <a:chOff x="0" y="0"/>
          <a:chExt cx="0" cy="0"/>
        </a:xfrm>
      </p:grpSpPr>
      <p:sp>
        <p:nvSpPr>
          <p:cNvPr id="586" name="Google Shape;586;p35"/>
          <p:cNvSpPr txBox="1">
            <a:spLocks noGrp="1"/>
          </p:cNvSpPr>
          <p:nvPr>
            <p:ph type="title"/>
          </p:nvPr>
        </p:nvSpPr>
        <p:spPr>
          <a:xfrm>
            <a:off x="597900" y="799750"/>
            <a:ext cx="79482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 Challenge Workaround</a:t>
            </a:r>
            <a:endParaRPr sz="2500" i="1">
              <a:solidFill>
                <a:srgbClr val="FFFFFF"/>
              </a:solidFill>
              <a:latin typeface="Nunito"/>
              <a:ea typeface="Nunito"/>
              <a:cs typeface="Nunito"/>
              <a:sym typeface="Nunito"/>
            </a:endParaRPr>
          </a:p>
        </p:txBody>
      </p:sp>
      <p:sp>
        <p:nvSpPr>
          <p:cNvPr id="587" name="Google Shape;587;p35"/>
          <p:cNvSpPr txBox="1">
            <a:spLocks noGrp="1"/>
          </p:cNvSpPr>
          <p:nvPr>
            <p:ph type="body" idx="4294967295"/>
          </p:nvPr>
        </p:nvSpPr>
        <p:spPr>
          <a:xfrm>
            <a:off x="370075" y="1592600"/>
            <a:ext cx="3937200" cy="296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600" b="1">
                <a:solidFill>
                  <a:srgbClr val="551561"/>
                </a:solidFill>
              </a:rPr>
              <a:t>Solution: Create time-based splits in the dataset.</a:t>
            </a:r>
            <a:br>
              <a:rPr lang="en" sz="1600" b="1">
                <a:solidFill>
                  <a:srgbClr val="551561"/>
                </a:solidFill>
              </a:rPr>
            </a:br>
            <a:endParaRPr sz="900" b="1">
              <a:solidFill>
                <a:srgbClr val="551561"/>
              </a:solidFill>
            </a:endParaRPr>
          </a:p>
          <a:p>
            <a:pPr marL="0" lvl="0" indent="0" algn="ctr" rtl="0">
              <a:lnSpc>
                <a:spcPct val="100000"/>
              </a:lnSpc>
              <a:spcBef>
                <a:spcPts val="0"/>
              </a:spcBef>
              <a:spcAft>
                <a:spcPts val="0"/>
              </a:spcAft>
              <a:buSzPts val="1300"/>
              <a:buNone/>
            </a:pPr>
            <a:r>
              <a:rPr lang="en" sz="1500">
                <a:solidFill>
                  <a:schemeClr val="lt1"/>
                </a:solidFill>
              </a:rPr>
              <a:t>This inherently keeps records grouped together as needed to identify patterns and retain maximum information about individual records. (All containers associated with a ‘Bill of Lading’ would be evaluated in the same data subset.)</a:t>
            </a:r>
            <a:endParaRPr sz="1500">
              <a:solidFill>
                <a:schemeClr val="lt1"/>
              </a:solidFill>
            </a:endParaRPr>
          </a:p>
          <a:p>
            <a:pPr marL="0" lvl="0" indent="0" algn="ctr" rtl="0">
              <a:lnSpc>
                <a:spcPct val="100000"/>
              </a:lnSpc>
              <a:spcBef>
                <a:spcPts val="0"/>
              </a:spcBef>
              <a:spcAft>
                <a:spcPts val="0"/>
              </a:spcAft>
              <a:buSzPts val="1300"/>
              <a:buNone/>
            </a:pPr>
            <a:endParaRPr sz="900">
              <a:solidFill>
                <a:schemeClr val="lt1"/>
              </a:solidFill>
            </a:endParaRPr>
          </a:p>
          <a:p>
            <a:pPr marL="0" lvl="0" indent="0" algn="ctr" rtl="0">
              <a:lnSpc>
                <a:spcPct val="100000"/>
              </a:lnSpc>
              <a:spcBef>
                <a:spcPts val="0"/>
              </a:spcBef>
              <a:spcAft>
                <a:spcPts val="0"/>
              </a:spcAft>
              <a:buSzPts val="1300"/>
              <a:buNone/>
            </a:pPr>
            <a:r>
              <a:rPr lang="en" sz="1500">
                <a:solidFill>
                  <a:schemeClr val="lt1"/>
                </a:solidFill>
              </a:rPr>
              <a:t>Cross-Validation would not work for this new time-split method; we developed our own code for a ‘Multi-Fold Validation’. </a:t>
            </a:r>
            <a:endParaRPr>
              <a:solidFill>
                <a:srgbClr val="FFFFFF"/>
              </a:solidFill>
            </a:endParaRPr>
          </a:p>
        </p:txBody>
      </p:sp>
      <p:pic>
        <p:nvPicPr>
          <p:cNvPr id="588" name="Google Shape;588;p35"/>
          <p:cNvPicPr preferRelativeResize="0"/>
          <p:nvPr/>
        </p:nvPicPr>
        <p:blipFill rotWithShape="1">
          <a:blip r:embed="rId3">
            <a:alphaModFix/>
          </a:blip>
          <a:srcRect r="33576" b="14559"/>
          <a:stretch/>
        </p:blipFill>
        <p:spPr>
          <a:xfrm>
            <a:off x="4594975" y="1696350"/>
            <a:ext cx="4125999" cy="2760100"/>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592"/>
        <p:cNvGrpSpPr/>
        <p:nvPr/>
      </p:nvGrpSpPr>
      <p:grpSpPr>
        <a:xfrm>
          <a:off x="0" y="0"/>
          <a:ext cx="0" cy="0"/>
          <a:chOff x="0" y="0"/>
          <a:chExt cx="0" cy="0"/>
        </a:xfrm>
      </p:grpSpPr>
      <p:sp>
        <p:nvSpPr>
          <p:cNvPr id="593" name="Google Shape;593;p36"/>
          <p:cNvSpPr txBox="1">
            <a:spLocks noGrp="1"/>
          </p:cNvSpPr>
          <p:nvPr>
            <p:ph type="body" idx="4294967295"/>
          </p:nvPr>
        </p:nvSpPr>
        <p:spPr>
          <a:xfrm>
            <a:off x="370075" y="1511900"/>
            <a:ext cx="3929700" cy="312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600" b="1">
                <a:solidFill>
                  <a:srgbClr val="551561"/>
                </a:solidFill>
              </a:rPr>
              <a:t>Solution: Create time-based splits in the dataset.</a:t>
            </a:r>
            <a:br>
              <a:rPr lang="en" sz="1600" b="1">
                <a:solidFill>
                  <a:srgbClr val="551561"/>
                </a:solidFill>
              </a:rPr>
            </a:br>
            <a:endParaRPr sz="900" b="1">
              <a:solidFill>
                <a:srgbClr val="551561"/>
              </a:solidFill>
            </a:endParaRPr>
          </a:p>
          <a:p>
            <a:pPr marL="0" lvl="0" indent="0" algn="ctr" rtl="0">
              <a:lnSpc>
                <a:spcPct val="100000"/>
              </a:lnSpc>
              <a:spcBef>
                <a:spcPts val="0"/>
              </a:spcBef>
              <a:spcAft>
                <a:spcPts val="0"/>
              </a:spcAft>
              <a:buSzPts val="1300"/>
              <a:buNone/>
            </a:pPr>
            <a:r>
              <a:rPr lang="en" sz="1500">
                <a:solidFill>
                  <a:schemeClr val="lt1"/>
                </a:solidFill>
              </a:rPr>
              <a:t>‘Multi-Fold Validation’ works by simply running the model on even smaller subsets of the training data to produce a ‘subset model result’ for each one. </a:t>
            </a:r>
            <a:endParaRPr sz="1500">
              <a:solidFill>
                <a:schemeClr val="lt1"/>
              </a:solidFill>
            </a:endParaRPr>
          </a:p>
          <a:p>
            <a:pPr marL="0" lvl="0" indent="0" algn="ctr" rtl="0">
              <a:lnSpc>
                <a:spcPct val="100000"/>
              </a:lnSpc>
              <a:spcBef>
                <a:spcPts val="0"/>
              </a:spcBef>
              <a:spcAft>
                <a:spcPts val="0"/>
              </a:spcAft>
              <a:buSzPts val="1300"/>
              <a:buNone/>
            </a:pPr>
            <a:endParaRPr sz="900">
              <a:solidFill>
                <a:schemeClr val="lt1"/>
              </a:solidFill>
            </a:endParaRPr>
          </a:p>
          <a:p>
            <a:pPr marL="0" lvl="0" indent="0" algn="ctr" rtl="0">
              <a:lnSpc>
                <a:spcPct val="100000"/>
              </a:lnSpc>
              <a:spcBef>
                <a:spcPts val="0"/>
              </a:spcBef>
              <a:spcAft>
                <a:spcPts val="0"/>
              </a:spcAft>
              <a:buSzPts val="1300"/>
              <a:buNone/>
            </a:pPr>
            <a:r>
              <a:rPr lang="en" sz="1500">
                <a:solidFill>
                  <a:schemeClr val="lt1"/>
                </a:solidFill>
              </a:rPr>
              <a:t>Each subset models’ results are then averaged to provide a single usable metric to measure the model’s performance.</a:t>
            </a:r>
            <a:endParaRPr sz="1500">
              <a:solidFill>
                <a:schemeClr val="lt1"/>
              </a:solidFill>
            </a:endParaRPr>
          </a:p>
          <a:p>
            <a:pPr marL="0" lvl="0" indent="0" algn="ctr" rtl="0">
              <a:lnSpc>
                <a:spcPct val="100000"/>
              </a:lnSpc>
              <a:spcBef>
                <a:spcPts val="0"/>
              </a:spcBef>
              <a:spcAft>
                <a:spcPts val="0"/>
              </a:spcAft>
              <a:buSzPts val="1300"/>
              <a:buNone/>
            </a:pPr>
            <a:endParaRPr sz="900">
              <a:solidFill>
                <a:schemeClr val="lt1"/>
              </a:solidFill>
            </a:endParaRPr>
          </a:p>
          <a:p>
            <a:pPr marL="0" lvl="0" indent="0" algn="ctr" rtl="0">
              <a:lnSpc>
                <a:spcPct val="100000"/>
              </a:lnSpc>
              <a:spcBef>
                <a:spcPts val="0"/>
              </a:spcBef>
              <a:spcAft>
                <a:spcPts val="0"/>
              </a:spcAft>
              <a:buSzPts val="1300"/>
              <a:buNone/>
            </a:pPr>
            <a:r>
              <a:rPr lang="en" sz="1500">
                <a:solidFill>
                  <a:schemeClr val="lt1"/>
                </a:solidFill>
              </a:rPr>
              <a:t>Optionally, instead of an average, the range of results can be provided instead.</a:t>
            </a:r>
            <a:endParaRPr sz="1500">
              <a:solidFill>
                <a:schemeClr val="lt1"/>
              </a:solidFill>
            </a:endParaRPr>
          </a:p>
        </p:txBody>
      </p:sp>
      <p:pic>
        <p:nvPicPr>
          <p:cNvPr id="594" name="Google Shape;594;p36"/>
          <p:cNvPicPr preferRelativeResize="0"/>
          <p:nvPr/>
        </p:nvPicPr>
        <p:blipFill rotWithShape="1">
          <a:blip r:embed="rId3">
            <a:alphaModFix/>
          </a:blip>
          <a:srcRect r="33576" b="14559"/>
          <a:stretch/>
        </p:blipFill>
        <p:spPr>
          <a:xfrm>
            <a:off x="4594975" y="1696350"/>
            <a:ext cx="4125999" cy="2760100"/>
          </a:xfrm>
          <a:prstGeom prst="rect">
            <a:avLst/>
          </a:prstGeom>
          <a:noFill/>
          <a:ln w="19050" cap="flat" cmpd="sng">
            <a:solidFill>
              <a:srgbClr val="000000"/>
            </a:solidFill>
            <a:prstDash val="solid"/>
            <a:round/>
            <a:headEnd type="none" w="sm" len="sm"/>
            <a:tailEnd type="none" w="sm" len="sm"/>
          </a:ln>
        </p:spPr>
      </p:pic>
      <p:sp>
        <p:nvSpPr>
          <p:cNvPr id="595" name="Google Shape;595;p36"/>
          <p:cNvSpPr/>
          <p:nvPr/>
        </p:nvSpPr>
        <p:spPr>
          <a:xfrm>
            <a:off x="4638875" y="3218200"/>
            <a:ext cx="16191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Training</a:t>
            </a:r>
            <a:endParaRPr sz="1400" b="0" i="0" u="none" strike="noStrike" cap="none">
              <a:solidFill>
                <a:srgbClr val="000000"/>
              </a:solidFill>
              <a:latin typeface="Arial"/>
              <a:ea typeface="Arial"/>
              <a:cs typeface="Arial"/>
              <a:sym typeface="Arial"/>
            </a:endParaRPr>
          </a:p>
        </p:txBody>
      </p:sp>
      <p:sp>
        <p:nvSpPr>
          <p:cNvPr id="596" name="Google Shape;596;p36"/>
          <p:cNvSpPr/>
          <p:nvPr/>
        </p:nvSpPr>
        <p:spPr>
          <a:xfrm>
            <a:off x="6257975" y="3218200"/>
            <a:ext cx="324000" cy="3906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597" name="Google Shape;597;p36"/>
          <p:cNvSpPr txBox="1">
            <a:spLocks noGrp="1"/>
          </p:cNvSpPr>
          <p:nvPr>
            <p:ph type="title"/>
          </p:nvPr>
        </p:nvSpPr>
        <p:spPr>
          <a:xfrm>
            <a:off x="597900" y="799750"/>
            <a:ext cx="79482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 Challenge Workaround</a:t>
            </a:r>
            <a:endParaRPr sz="2500" i="1">
              <a:solidFill>
                <a:srgbClr val="FFFFFF"/>
              </a:solidFill>
              <a:latin typeface="Nunito"/>
              <a:ea typeface="Nunito"/>
              <a:cs typeface="Nunito"/>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601"/>
        <p:cNvGrpSpPr/>
        <p:nvPr/>
      </p:nvGrpSpPr>
      <p:grpSpPr>
        <a:xfrm>
          <a:off x="0" y="0"/>
          <a:ext cx="0" cy="0"/>
          <a:chOff x="0" y="0"/>
          <a:chExt cx="0" cy="0"/>
        </a:xfrm>
      </p:grpSpPr>
      <p:sp>
        <p:nvSpPr>
          <p:cNvPr id="602" name="Google Shape;602;p37"/>
          <p:cNvSpPr txBox="1">
            <a:spLocks noGrp="1"/>
          </p:cNvSpPr>
          <p:nvPr>
            <p:ph type="body" idx="4294967295"/>
          </p:nvPr>
        </p:nvSpPr>
        <p:spPr>
          <a:xfrm>
            <a:off x="370075" y="1511900"/>
            <a:ext cx="3929700" cy="312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600" b="1">
                <a:solidFill>
                  <a:srgbClr val="551561"/>
                </a:solidFill>
              </a:rPr>
              <a:t>Solution: Create time-based splits in the dataset.</a:t>
            </a:r>
            <a:br>
              <a:rPr lang="en" sz="1600" b="1">
                <a:solidFill>
                  <a:srgbClr val="551561"/>
                </a:solidFill>
              </a:rPr>
            </a:br>
            <a:endParaRPr sz="900" b="1">
              <a:solidFill>
                <a:srgbClr val="551561"/>
              </a:solidFill>
            </a:endParaRPr>
          </a:p>
          <a:p>
            <a:pPr marL="0" lvl="0" indent="0" algn="ctr" rtl="0">
              <a:lnSpc>
                <a:spcPct val="100000"/>
              </a:lnSpc>
              <a:spcBef>
                <a:spcPts val="0"/>
              </a:spcBef>
              <a:spcAft>
                <a:spcPts val="0"/>
              </a:spcAft>
              <a:buSzPts val="1300"/>
              <a:buNone/>
            </a:pPr>
            <a:r>
              <a:rPr lang="en" sz="1500">
                <a:solidFill>
                  <a:schemeClr val="lt1"/>
                </a:solidFill>
              </a:rPr>
              <a:t>‘Multi-Fold Validation’ works by simply running the model on even smaller subsets of the training data to produce a ‘subset model result’ for each one. </a:t>
            </a:r>
            <a:endParaRPr sz="1500">
              <a:solidFill>
                <a:schemeClr val="lt1"/>
              </a:solidFill>
            </a:endParaRPr>
          </a:p>
          <a:p>
            <a:pPr marL="0" lvl="0" indent="0" algn="ctr" rtl="0">
              <a:lnSpc>
                <a:spcPct val="100000"/>
              </a:lnSpc>
              <a:spcBef>
                <a:spcPts val="0"/>
              </a:spcBef>
              <a:spcAft>
                <a:spcPts val="0"/>
              </a:spcAft>
              <a:buSzPts val="1300"/>
              <a:buNone/>
            </a:pPr>
            <a:endParaRPr sz="900">
              <a:solidFill>
                <a:schemeClr val="lt1"/>
              </a:solidFill>
            </a:endParaRPr>
          </a:p>
          <a:p>
            <a:pPr marL="0" lvl="0" indent="0" algn="ctr" rtl="0">
              <a:lnSpc>
                <a:spcPct val="100000"/>
              </a:lnSpc>
              <a:spcBef>
                <a:spcPts val="0"/>
              </a:spcBef>
              <a:spcAft>
                <a:spcPts val="0"/>
              </a:spcAft>
              <a:buSzPts val="1300"/>
              <a:buNone/>
            </a:pPr>
            <a:r>
              <a:rPr lang="en" sz="1500">
                <a:solidFill>
                  <a:schemeClr val="lt1"/>
                </a:solidFill>
              </a:rPr>
              <a:t>Each subset models’ results are then averaged to provide a single usable metric to measure the model’s performance.</a:t>
            </a:r>
            <a:endParaRPr sz="1500">
              <a:solidFill>
                <a:schemeClr val="lt1"/>
              </a:solidFill>
            </a:endParaRPr>
          </a:p>
          <a:p>
            <a:pPr marL="0" lvl="0" indent="0" algn="ctr" rtl="0">
              <a:lnSpc>
                <a:spcPct val="100000"/>
              </a:lnSpc>
              <a:spcBef>
                <a:spcPts val="0"/>
              </a:spcBef>
              <a:spcAft>
                <a:spcPts val="0"/>
              </a:spcAft>
              <a:buSzPts val="1300"/>
              <a:buNone/>
            </a:pPr>
            <a:endParaRPr sz="900">
              <a:solidFill>
                <a:schemeClr val="lt1"/>
              </a:solidFill>
            </a:endParaRPr>
          </a:p>
          <a:p>
            <a:pPr marL="0" lvl="0" indent="0" algn="ctr" rtl="0">
              <a:lnSpc>
                <a:spcPct val="100000"/>
              </a:lnSpc>
              <a:spcBef>
                <a:spcPts val="0"/>
              </a:spcBef>
              <a:spcAft>
                <a:spcPts val="0"/>
              </a:spcAft>
              <a:buSzPts val="1300"/>
              <a:buNone/>
            </a:pPr>
            <a:r>
              <a:rPr lang="en" sz="1500">
                <a:solidFill>
                  <a:schemeClr val="lt1"/>
                </a:solidFill>
              </a:rPr>
              <a:t>Optionally, instead of an average, the range of results can be provided instead.</a:t>
            </a:r>
            <a:endParaRPr sz="1500">
              <a:solidFill>
                <a:schemeClr val="lt1"/>
              </a:solidFill>
            </a:endParaRPr>
          </a:p>
        </p:txBody>
      </p:sp>
      <p:pic>
        <p:nvPicPr>
          <p:cNvPr id="603" name="Google Shape;603;p37"/>
          <p:cNvPicPr preferRelativeResize="0"/>
          <p:nvPr/>
        </p:nvPicPr>
        <p:blipFill rotWithShape="1">
          <a:blip r:embed="rId3">
            <a:alphaModFix/>
          </a:blip>
          <a:srcRect r="33576" b="14559"/>
          <a:stretch/>
        </p:blipFill>
        <p:spPr>
          <a:xfrm>
            <a:off x="4594975" y="1696350"/>
            <a:ext cx="4125999" cy="2760100"/>
          </a:xfrm>
          <a:prstGeom prst="rect">
            <a:avLst/>
          </a:prstGeom>
          <a:noFill/>
          <a:ln w="19050" cap="flat" cmpd="sng">
            <a:solidFill>
              <a:srgbClr val="000000"/>
            </a:solidFill>
            <a:prstDash val="solid"/>
            <a:round/>
            <a:headEnd type="none" w="sm" len="sm"/>
            <a:tailEnd type="none" w="sm" len="sm"/>
          </a:ln>
        </p:spPr>
      </p:pic>
      <p:sp>
        <p:nvSpPr>
          <p:cNvPr id="604" name="Google Shape;604;p37"/>
          <p:cNvSpPr/>
          <p:nvPr/>
        </p:nvSpPr>
        <p:spPr>
          <a:xfrm>
            <a:off x="4943675" y="3218200"/>
            <a:ext cx="16191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Training</a:t>
            </a:r>
            <a:endParaRPr sz="1400" b="0" i="0" u="none" strike="noStrike" cap="none">
              <a:solidFill>
                <a:srgbClr val="000000"/>
              </a:solidFill>
              <a:latin typeface="Arial"/>
              <a:ea typeface="Arial"/>
              <a:cs typeface="Arial"/>
              <a:sym typeface="Arial"/>
            </a:endParaRPr>
          </a:p>
        </p:txBody>
      </p:sp>
      <p:sp>
        <p:nvSpPr>
          <p:cNvPr id="605" name="Google Shape;605;p37"/>
          <p:cNvSpPr/>
          <p:nvPr/>
        </p:nvSpPr>
        <p:spPr>
          <a:xfrm>
            <a:off x="6562775" y="3218200"/>
            <a:ext cx="324000" cy="3906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606" name="Google Shape;606;p37"/>
          <p:cNvSpPr txBox="1">
            <a:spLocks noGrp="1"/>
          </p:cNvSpPr>
          <p:nvPr>
            <p:ph type="title"/>
          </p:nvPr>
        </p:nvSpPr>
        <p:spPr>
          <a:xfrm>
            <a:off x="597900" y="799750"/>
            <a:ext cx="79482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 Challenge Workaround</a:t>
            </a:r>
            <a:endParaRPr sz="2500" i="1">
              <a:solidFill>
                <a:srgbClr val="FFFFFF"/>
              </a:solidFill>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610"/>
        <p:cNvGrpSpPr/>
        <p:nvPr/>
      </p:nvGrpSpPr>
      <p:grpSpPr>
        <a:xfrm>
          <a:off x="0" y="0"/>
          <a:ext cx="0" cy="0"/>
          <a:chOff x="0" y="0"/>
          <a:chExt cx="0" cy="0"/>
        </a:xfrm>
      </p:grpSpPr>
      <p:pic>
        <p:nvPicPr>
          <p:cNvPr id="611" name="Google Shape;611;p38"/>
          <p:cNvPicPr preferRelativeResize="0"/>
          <p:nvPr/>
        </p:nvPicPr>
        <p:blipFill rotWithShape="1">
          <a:blip r:embed="rId3">
            <a:alphaModFix/>
          </a:blip>
          <a:srcRect r="33576" b="14559"/>
          <a:stretch/>
        </p:blipFill>
        <p:spPr>
          <a:xfrm>
            <a:off x="4594975" y="1696350"/>
            <a:ext cx="4125999" cy="2760100"/>
          </a:xfrm>
          <a:prstGeom prst="rect">
            <a:avLst/>
          </a:prstGeom>
          <a:noFill/>
          <a:ln w="19050" cap="flat" cmpd="sng">
            <a:solidFill>
              <a:srgbClr val="000000"/>
            </a:solidFill>
            <a:prstDash val="solid"/>
            <a:round/>
            <a:headEnd type="none" w="sm" len="sm"/>
            <a:tailEnd type="none" w="sm" len="sm"/>
          </a:ln>
        </p:spPr>
      </p:pic>
      <p:sp>
        <p:nvSpPr>
          <p:cNvPr id="612" name="Google Shape;612;p38"/>
          <p:cNvSpPr/>
          <p:nvPr/>
        </p:nvSpPr>
        <p:spPr>
          <a:xfrm>
            <a:off x="5291500" y="3218200"/>
            <a:ext cx="16191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Training</a:t>
            </a:r>
            <a:endParaRPr sz="1400" b="0" i="0" u="none" strike="noStrike" cap="none">
              <a:solidFill>
                <a:srgbClr val="000000"/>
              </a:solidFill>
              <a:latin typeface="Arial"/>
              <a:ea typeface="Arial"/>
              <a:cs typeface="Arial"/>
              <a:sym typeface="Arial"/>
            </a:endParaRPr>
          </a:p>
        </p:txBody>
      </p:sp>
      <p:sp>
        <p:nvSpPr>
          <p:cNvPr id="613" name="Google Shape;613;p38"/>
          <p:cNvSpPr/>
          <p:nvPr/>
        </p:nvSpPr>
        <p:spPr>
          <a:xfrm>
            <a:off x="6910600" y="3218200"/>
            <a:ext cx="324000" cy="3906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614" name="Google Shape;614;p38"/>
          <p:cNvSpPr txBox="1">
            <a:spLocks noGrp="1"/>
          </p:cNvSpPr>
          <p:nvPr>
            <p:ph type="title"/>
          </p:nvPr>
        </p:nvSpPr>
        <p:spPr>
          <a:xfrm>
            <a:off x="597900" y="799750"/>
            <a:ext cx="79482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 Challenge Workaround</a:t>
            </a:r>
            <a:endParaRPr sz="2500" i="1">
              <a:solidFill>
                <a:srgbClr val="FFFFFF"/>
              </a:solidFill>
              <a:latin typeface="Nunito"/>
              <a:ea typeface="Nunito"/>
              <a:cs typeface="Nunito"/>
              <a:sym typeface="Nunito"/>
            </a:endParaRPr>
          </a:p>
        </p:txBody>
      </p:sp>
      <p:sp>
        <p:nvSpPr>
          <p:cNvPr id="615" name="Google Shape;615;p38"/>
          <p:cNvSpPr txBox="1">
            <a:spLocks noGrp="1"/>
          </p:cNvSpPr>
          <p:nvPr>
            <p:ph type="body" idx="4294967295"/>
          </p:nvPr>
        </p:nvSpPr>
        <p:spPr>
          <a:xfrm>
            <a:off x="370075" y="1511900"/>
            <a:ext cx="3929700" cy="312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600" b="1">
                <a:solidFill>
                  <a:srgbClr val="551561"/>
                </a:solidFill>
              </a:rPr>
              <a:t>Solution: Create time-based splits in the dataset.</a:t>
            </a:r>
            <a:br>
              <a:rPr lang="en" sz="1600" b="1">
                <a:solidFill>
                  <a:srgbClr val="551561"/>
                </a:solidFill>
              </a:rPr>
            </a:br>
            <a:endParaRPr sz="900" b="1">
              <a:solidFill>
                <a:srgbClr val="551561"/>
              </a:solidFill>
            </a:endParaRPr>
          </a:p>
          <a:p>
            <a:pPr marL="0" lvl="0" indent="0" algn="ctr" rtl="0">
              <a:lnSpc>
                <a:spcPct val="100000"/>
              </a:lnSpc>
              <a:spcBef>
                <a:spcPts val="0"/>
              </a:spcBef>
              <a:spcAft>
                <a:spcPts val="0"/>
              </a:spcAft>
              <a:buSzPts val="1300"/>
              <a:buNone/>
            </a:pPr>
            <a:r>
              <a:rPr lang="en" sz="1500">
                <a:solidFill>
                  <a:schemeClr val="lt1"/>
                </a:solidFill>
              </a:rPr>
              <a:t>‘Multi-Fold Validation’ works by simply running the model on even smaller subsets of the training data to produce a ‘subset model result’ for each one. </a:t>
            </a:r>
            <a:endParaRPr sz="1500">
              <a:solidFill>
                <a:schemeClr val="lt1"/>
              </a:solidFill>
            </a:endParaRPr>
          </a:p>
          <a:p>
            <a:pPr marL="0" lvl="0" indent="0" algn="ctr" rtl="0">
              <a:lnSpc>
                <a:spcPct val="100000"/>
              </a:lnSpc>
              <a:spcBef>
                <a:spcPts val="0"/>
              </a:spcBef>
              <a:spcAft>
                <a:spcPts val="0"/>
              </a:spcAft>
              <a:buSzPts val="1300"/>
              <a:buNone/>
            </a:pPr>
            <a:endParaRPr sz="900">
              <a:solidFill>
                <a:schemeClr val="lt1"/>
              </a:solidFill>
            </a:endParaRPr>
          </a:p>
          <a:p>
            <a:pPr marL="0" lvl="0" indent="0" algn="ctr" rtl="0">
              <a:lnSpc>
                <a:spcPct val="100000"/>
              </a:lnSpc>
              <a:spcBef>
                <a:spcPts val="0"/>
              </a:spcBef>
              <a:spcAft>
                <a:spcPts val="0"/>
              </a:spcAft>
              <a:buSzPts val="1300"/>
              <a:buNone/>
            </a:pPr>
            <a:r>
              <a:rPr lang="en" sz="1500">
                <a:solidFill>
                  <a:schemeClr val="lt1"/>
                </a:solidFill>
              </a:rPr>
              <a:t>Each subset models’ results are then averaged to provide a single usable metric to measure the model’s performance.</a:t>
            </a:r>
            <a:endParaRPr sz="1500">
              <a:solidFill>
                <a:schemeClr val="lt1"/>
              </a:solidFill>
            </a:endParaRPr>
          </a:p>
          <a:p>
            <a:pPr marL="0" lvl="0" indent="0" algn="ctr" rtl="0">
              <a:lnSpc>
                <a:spcPct val="100000"/>
              </a:lnSpc>
              <a:spcBef>
                <a:spcPts val="0"/>
              </a:spcBef>
              <a:spcAft>
                <a:spcPts val="0"/>
              </a:spcAft>
              <a:buSzPts val="1300"/>
              <a:buNone/>
            </a:pPr>
            <a:endParaRPr sz="900">
              <a:solidFill>
                <a:schemeClr val="lt1"/>
              </a:solidFill>
            </a:endParaRPr>
          </a:p>
          <a:p>
            <a:pPr marL="0" lvl="0" indent="0" algn="ctr" rtl="0">
              <a:lnSpc>
                <a:spcPct val="100000"/>
              </a:lnSpc>
              <a:spcBef>
                <a:spcPts val="0"/>
              </a:spcBef>
              <a:spcAft>
                <a:spcPts val="0"/>
              </a:spcAft>
              <a:buSzPts val="1300"/>
              <a:buNone/>
            </a:pPr>
            <a:r>
              <a:rPr lang="en" sz="1500">
                <a:solidFill>
                  <a:schemeClr val="lt1"/>
                </a:solidFill>
              </a:rPr>
              <a:t>Optionally, instead of an average, the range of results can be provided instead.</a:t>
            </a:r>
            <a:endParaRPr sz="15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619"/>
        <p:cNvGrpSpPr/>
        <p:nvPr/>
      </p:nvGrpSpPr>
      <p:grpSpPr>
        <a:xfrm>
          <a:off x="0" y="0"/>
          <a:ext cx="0" cy="0"/>
          <a:chOff x="0" y="0"/>
          <a:chExt cx="0" cy="0"/>
        </a:xfrm>
      </p:grpSpPr>
      <p:sp>
        <p:nvSpPr>
          <p:cNvPr id="620" name="Google Shape;620;p39"/>
          <p:cNvSpPr txBox="1">
            <a:spLocks noGrp="1"/>
          </p:cNvSpPr>
          <p:nvPr>
            <p:ph type="body" idx="4294967295"/>
          </p:nvPr>
        </p:nvSpPr>
        <p:spPr>
          <a:xfrm>
            <a:off x="370075" y="1511900"/>
            <a:ext cx="3929700" cy="312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600" b="1">
                <a:solidFill>
                  <a:srgbClr val="551561"/>
                </a:solidFill>
              </a:rPr>
              <a:t>Solution: Create time-based splits in the dataset.</a:t>
            </a:r>
            <a:br>
              <a:rPr lang="en" sz="1600" b="1">
                <a:solidFill>
                  <a:srgbClr val="551561"/>
                </a:solidFill>
              </a:rPr>
            </a:br>
            <a:endParaRPr sz="900" b="1">
              <a:solidFill>
                <a:srgbClr val="551561"/>
              </a:solidFill>
            </a:endParaRPr>
          </a:p>
          <a:p>
            <a:pPr marL="0" lvl="0" indent="0" algn="ctr" rtl="0">
              <a:lnSpc>
                <a:spcPct val="100000"/>
              </a:lnSpc>
              <a:spcBef>
                <a:spcPts val="0"/>
              </a:spcBef>
              <a:spcAft>
                <a:spcPts val="0"/>
              </a:spcAft>
              <a:buSzPts val="1300"/>
              <a:buNone/>
            </a:pPr>
            <a:r>
              <a:rPr lang="en" sz="1500">
                <a:solidFill>
                  <a:schemeClr val="lt1"/>
                </a:solidFill>
              </a:rPr>
              <a:t>‘Multi-Fold Validation’ works by simply running the model on even smaller subsets of the training data to produce a ‘subset model result’ for each one. </a:t>
            </a:r>
            <a:endParaRPr sz="1500">
              <a:solidFill>
                <a:schemeClr val="lt1"/>
              </a:solidFill>
            </a:endParaRPr>
          </a:p>
          <a:p>
            <a:pPr marL="0" lvl="0" indent="0" algn="ctr" rtl="0">
              <a:lnSpc>
                <a:spcPct val="100000"/>
              </a:lnSpc>
              <a:spcBef>
                <a:spcPts val="0"/>
              </a:spcBef>
              <a:spcAft>
                <a:spcPts val="0"/>
              </a:spcAft>
              <a:buSzPts val="1300"/>
              <a:buNone/>
            </a:pPr>
            <a:endParaRPr sz="900">
              <a:solidFill>
                <a:schemeClr val="lt1"/>
              </a:solidFill>
            </a:endParaRPr>
          </a:p>
          <a:p>
            <a:pPr marL="0" lvl="0" indent="0" algn="ctr" rtl="0">
              <a:lnSpc>
                <a:spcPct val="100000"/>
              </a:lnSpc>
              <a:spcBef>
                <a:spcPts val="0"/>
              </a:spcBef>
              <a:spcAft>
                <a:spcPts val="0"/>
              </a:spcAft>
              <a:buSzPts val="1300"/>
              <a:buNone/>
            </a:pPr>
            <a:r>
              <a:rPr lang="en" sz="1500">
                <a:solidFill>
                  <a:schemeClr val="lt1"/>
                </a:solidFill>
              </a:rPr>
              <a:t>Each subset models’ results are then averaged to provide a single usable metric to measure the model’s performance.</a:t>
            </a:r>
            <a:endParaRPr sz="1500">
              <a:solidFill>
                <a:schemeClr val="lt1"/>
              </a:solidFill>
            </a:endParaRPr>
          </a:p>
          <a:p>
            <a:pPr marL="0" lvl="0" indent="0" algn="ctr" rtl="0">
              <a:lnSpc>
                <a:spcPct val="100000"/>
              </a:lnSpc>
              <a:spcBef>
                <a:spcPts val="0"/>
              </a:spcBef>
              <a:spcAft>
                <a:spcPts val="0"/>
              </a:spcAft>
              <a:buSzPts val="1300"/>
              <a:buNone/>
            </a:pPr>
            <a:endParaRPr sz="900">
              <a:solidFill>
                <a:schemeClr val="lt1"/>
              </a:solidFill>
            </a:endParaRPr>
          </a:p>
          <a:p>
            <a:pPr marL="0" lvl="0" indent="0" algn="ctr" rtl="0">
              <a:lnSpc>
                <a:spcPct val="100000"/>
              </a:lnSpc>
              <a:spcBef>
                <a:spcPts val="0"/>
              </a:spcBef>
              <a:spcAft>
                <a:spcPts val="0"/>
              </a:spcAft>
              <a:buSzPts val="1300"/>
              <a:buNone/>
            </a:pPr>
            <a:r>
              <a:rPr lang="en" sz="1500">
                <a:solidFill>
                  <a:schemeClr val="lt1"/>
                </a:solidFill>
              </a:rPr>
              <a:t>Optionally, instead of an average, the range of results can be provided instead.</a:t>
            </a:r>
            <a:endParaRPr sz="1500">
              <a:solidFill>
                <a:schemeClr val="lt1"/>
              </a:solidFill>
            </a:endParaRPr>
          </a:p>
        </p:txBody>
      </p:sp>
      <p:pic>
        <p:nvPicPr>
          <p:cNvPr id="621" name="Google Shape;621;p39"/>
          <p:cNvPicPr preferRelativeResize="0"/>
          <p:nvPr/>
        </p:nvPicPr>
        <p:blipFill rotWithShape="1">
          <a:blip r:embed="rId3">
            <a:alphaModFix/>
          </a:blip>
          <a:srcRect r="33576" b="14559"/>
          <a:stretch/>
        </p:blipFill>
        <p:spPr>
          <a:xfrm>
            <a:off x="4594975" y="1696350"/>
            <a:ext cx="4125999" cy="2760100"/>
          </a:xfrm>
          <a:prstGeom prst="rect">
            <a:avLst/>
          </a:prstGeom>
          <a:noFill/>
          <a:ln w="19050" cap="flat" cmpd="sng">
            <a:solidFill>
              <a:srgbClr val="000000"/>
            </a:solidFill>
            <a:prstDash val="solid"/>
            <a:round/>
            <a:headEnd type="none" w="sm" len="sm"/>
            <a:tailEnd type="none" w="sm" len="sm"/>
          </a:ln>
        </p:spPr>
      </p:pic>
      <p:sp>
        <p:nvSpPr>
          <p:cNvPr id="622" name="Google Shape;622;p39"/>
          <p:cNvSpPr/>
          <p:nvPr/>
        </p:nvSpPr>
        <p:spPr>
          <a:xfrm>
            <a:off x="5631925" y="3218200"/>
            <a:ext cx="16191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Training</a:t>
            </a:r>
            <a:endParaRPr sz="1400" b="0" i="0" u="none" strike="noStrike" cap="none">
              <a:solidFill>
                <a:srgbClr val="000000"/>
              </a:solidFill>
              <a:latin typeface="Arial"/>
              <a:ea typeface="Arial"/>
              <a:cs typeface="Arial"/>
              <a:sym typeface="Arial"/>
            </a:endParaRPr>
          </a:p>
        </p:txBody>
      </p:sp>
      <p:sp>
        <p:nvSpPr>
          <p:cNvPr id="623" name="Google Shape;623;p39"/>
          <p:cNvSpPr/>
          <p:nvPr/>
        </p:nvSpPr>
        <p:spPr>
          <a:xfrm>
            <a:off x="7251025" y="3218200"/>
            <a:ext cx="324000" cy="3906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624" name="Google Shape;624;p39"/>
          <p:cNvSpPr txBox="1">
            <a:spLocks noGrp="1"/>
          </p:cNvSpPr>
          <p:nvPr>
            <p:ph type="title"/>
          </p:nvPr>
        </p:nvSpPr>
        <p:spPr>
          <a:xfrm>
            <a:off x="597900" y="799750"/>
            <a:ext cx="79482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 Challenge Workaround</a:t>
            </a:r>
            <a:endParaRPr sz="2500" i="1">
              <a:solidFill>
                <a:srgbClr val="FFFFFF"/>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39"/>
        <p:cNvGrpSpPr/>
        <p:nvPr/>
      </p:nvGrpSpPr>
      <p:grpSpPr>
        <a:xfrm>
          <a:off x="0" y="0"/>
          <a:ext cx="0" cy="0"/>
          <a:chOff x="0" y="0"/>
          <a:chExt cx="0" cy="0"/>
        </a:xfrm>
      </p:grpSpPr>
      <p:sp>
        <p:nvSpPr>
          <p:cNvPr id="340" name="Google Shape;340;p4"/>
          <p:cNvSpPr txBox="1">
            <a:spLocks noGrp="1"/>
          </p:cNvSpPr>
          <p:nvPr>
            <p:ph type="body" idx="1"/>
          </p:nvPr>
        </p:nvSpPr>
        <p:spPr>
          <a:xfrm>
            <a:off x="805050" y="2064825"/>
            <a:ext cx="7498500" cy="133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300"/>
              <a:buNone/>
            </a:pPr>
            <a:r>
              <a:rPr lang="en" sz="1550">
                <a:solidFill>
                  <a:srgbClr val="FFFFFF"/>
                </a:solidFill>
                <a:latin typeface="Arial"/>
                <a:ea typeface="Arial"/>
                <a:cs typeface="Arial"/>
                <a:sym typeface="Arial"/>
              </a:rPr>
              <a:t>Dataframes are a 2-dimensional labeled data structure with columns of containing data. A dataframe can contain different types at once, including dictionaries, lists, arrays, and series. This is the most used Pandas object as it lends itself towards use for data science as they are reminiscent of a spreadsheet or SQL table.</a:t>
            </a: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a:solidFill>
                <a:srgbClr val="FFFFFF"/>
              </a:solidFill>
              <a:latin typeface="Arial"/>
              <a:ea typeface="Arial"/>
              <a:cs typeface="Arial"/>
              <a:sym typeface="Arial"/>
            </a:endParaRPr>
          </a:p>
        </p:txBody>
      </p:sp>
      <p:sp>
        <p:nvSpPr>
          <p:cNvPr id="341" name="Google Shape;341;p4"/>
          <p:cNvSpPr txBox="1"/>
          <p:nvPr/>
        </p:nvSpPr>
        <p:spPr>
          <a:xfrm>
            <a:off x="2375475" y="1458400"/>
            <a:ext cx="4544100" cy="472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50"/>
              <a:buFont typeface="Arial"/>
              <a:buNone/>
            </a:pPr>
            <a:r>
              <a:rPr lang="en" sz="1850" b="0" i="1" u="sng" strike="noStrike" cap="none">
                <a:solidFill>
                  <a:schemeClr val="accent4"/>
                </a:solidFill>
                <a:latin typeface="Roboto"/>
                <a:ea typeface="Roboto"/>
                <a:cs typeface="Roboto"/>
                <a:sym typeface="Roboto"/>
              </a:rPr>
              <a:t>Pandas &amp; Pandas DataFrames</a:t>
            </a:r>
            <a:endParaRPr sz="1400" b="0" i="0" u="none" strike="noStrike" cap="none">
              <a:solidFill>
                <a:srgbClr val="000000"/>
              </a:solidFill>
              <a:latin typeface="Nunito"/>
              <a:ea typeface="Nunito"/>
              <a:cs typeface="Nunito"/>
              <a:sym typeface="Nunito"/>
            </a:endParaRPr>
          </a:p>
        </p:txBody>
      </p:sp>
      <p:sp>
        <p:nvSpPr>
          <p:cNvPr id="342" name="Google Shape;342;p4"/>
          <p:cNvSpPr txBox="1">
            <a:spLocks noGrp="1"/>
          </p:cNvSpPr>
          <p:nvPr>
            <p:ph type="title"/>
          </p:nvPr>
        </p:nvSpPr>
        <p:spPr>
          <a:xfrm>
            <a:off x="1758225" y="836275"/>
            <a:ext cx="5778600" cy="54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0"/>
              <a:buNone/>
            </a:pPr>
            <a:r>
              <a:rPr lang="en" sz="2500">
                <a:latin typeface="Nunito"/>
                <a:ea typeface="Nunito"/>
                <a:cs typeface="Nunito"/>
                <a:sym typeface="Nunito"/>
              </a:rPr>
              <a:t>Data Science Basics</a:t>
            </a:r>
            <a:endParaRPr sz="29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628"/>
        <p:cNvGrpSpPr/>
        <p:nvPr/>
      </p:nvGrpSpPr>
      <p:grpSpPr>
        <a:xfrm>
          <a:off x="0" y="0"/>
          <a:ext cx="0" cy="0"/>
          <a:chOff x="0" y="0"/>
          <a:chExt cx="0" cy="0"/>
        </a:xfrm>
      </p:grpSpPr>
      <p:sp>
        <p:nvSpPr>
          <p:cNvPr id="629" name="Google Shape;629;p40"/>
          <p:cNvSpPr txBox="1">
            <a:spLocks noGrp="1"/>
          </p:cNvSpPr>
          <p:nvPr>
            <p:ph type="body" idx="4294967295"/>
          </p:nvPr>
        </p:nvSpPr>
        <p:spPr>
          <a:xfrm>
            <a:off x="384875" y="2422100"/>
            <a:ext cx="3907500" cy="130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600" b="1">
                <a:solidFill>
                  <a:srgbClr val="551561"/>
                </a:solidFill>
              </a:rPr>
              <a:t>Solution: Create time-based splits in the dataset.</a:t>
            </a:r>
            <a:br>
              <a:rPr lang="en" sz="1600" b="1">
                <a:solidFill>
                  <a:srgbClr val="551561"/>
                </a:solidFill>
              </a:rPr>
            </a:br>
            <a:endParaRPr sz="900" b="1">
              <a:solidFill>
                <a:srgbClr val="551561"/>
              </a:solidFill>
            </a:endParaRPr>
          </a:p>
          <a:p>
            <a:pPr marL="0" lvl="0" indent="0" algn="ctr" rtl="0">
              <a:lnSpc>
                <a:spcPct val="100000"/>
              </a:lnSpc>
              <a:spcBef>
                <a:spcPts val="0"/>
              </a:spcBef>
              <a:spcAft>
                <a:spcPts val="0"/>
              </a:spcAft>
              <a:buSzPts val="1300"/>
              <a:buNone/>
            </a:pPr>
            <a:r>
              <a:rPr lang="en" sz="1500">
                <a:solidFill>
                  <a:schemeClr val="lt1"/>
                </a:solidFill>
              </a:rPr>
              <a:t>This works to capture changes over time as well as changes in human behavior.</a:t>
            </a:r>
            <a:endParaRPr sz="1500">
              <a:solidFill>
                <a:schemeClr val="lt1"/>
              </a:solidFill>
            </a:endParaRPr>
          </a:p>
        </p:txBody>
      </p:sp>
      <p:pic>
        <p:nvPicPr>
          <p:cNvPr id="630" name="Google Shape;630;p40"/>
          <p:cNvPicPr preferRelativeResize="0"/>
          <p:nvPr/>
        </p:nvPicPr>
        <p:blipFill rotWithShape="1">
          <a:blip r:embed="rId3">
            <a:alphaModFix/>
          </a:blip>
          <a:srcRect r="33576" b="14559"/>
          <a:stretch/>
        </p:blipFill>
        <p:spPr>
          <a:xfrm>
            <a:off x="4594975" y="1696350"/>
            <a:ext cx="4125999" cy="2760100"/>
          </a:xfrm>
          <a:prstGeom prst="rect">
            <a:avLst/>
          </a:prstGeom>
          <a:noFill/>
          <a:ln w="19050" cap="flat" cmpd="sng">
            <a:solidFill>
              <a:srgbClr val="000000"/>
            </a:solidFill>
            <a:prstDash val="solid"/>
            <a:round/>
            <a:headEnd type="none" w="sm" len="sm"/>
            <a:tailEnd type="none" w="sm" len="sm"/>
          </a:ln>
        </p:spPr>
      </p:pic>
      <p:sp>
        <p:nvSpPr>
          <p:cNvPr id="631" name="Google Shape;631;p40"/>
          <p:cNvSpPr/>
          <p:nvPr/>
        </p:nvSpPr>
        <p:spPr>
          <a:xfrm>
            <a:off x="5950150" y="3218200"/>
            <a:ext cx="1619100" cy="390600"/>
          </a:xfrm>
          <a:prstGeom prst="rect">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Training</a:t>
            </a:r>
            <a:endParaRPr sz="1400" b="0" i="0" u="none" strike="noStrike" cap="none">
              <a:solidFill>
                <a:srgbClr val="000000"/>
              </a:solidFill>
              <a:latin typeface="Arial"/>
              <a:ea typeface="Arial"/>
              <a:cs typeface="Arial"/>
              <a:sym typeface="Arial"/>
            </a:endParaRPr>
          </a:p>
        </p:txBody>
      </p:sp>
      <p:sp>
        <p:nvSpPr>
          <p:cNvPr id="632" name="Google Shape;632;p40"/>
          <p:cNvSpPr/>
          <p:nvPr/>
        </p:nvSpPr>
        <p:spPr>
          <a:xfrm>
            <a:off x="7569250" y="3218200"/>
            <a:ext cx="324000" cy="3906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633" name="Google Shape;633;p40"/>
          <p:cNvSpPr txBox="1">
            <a:spLocks noGrp="1"/>
          </p:cNvSpPr>
          <p:nvPr>
            <p:ph type="title"/>
          </p:nvPr>
        </p:nvSpPr>
        <p:spPr>
          <a:xfrm>
            <a:off x="597900" y="799750"/>
            <a:ext cx="79482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The Dataset Must Be Split -- Challenge Workaround</a:t>
            </a:r>
            <a:endParaRPr sz="2500" i="1">
              <a:solidFill>
                <a:srgbClr val="FFFFFF"/>
              </a:solidFill>
              <a:latin typeface="Nunito"/>
              <a:ea typeface="Nunito"/>
              <a:cs typeface="Nunito"/>
              <a:sym typeface="Nuni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37"/>
        <p:cNvGrpSpPr/>
        <p:nvPr/>
      </p:nvGrpSpPr>
      <p:grpSpPr>
        <a:xfrm>
          <a:off x="0" y="0"/>
          <a:ext cx="0" cy="0"/>
          <a:chOff x="0" y="0"/>
          <a:chExt cx="0" cy="0"/>
        </a:xfrm>
      </p:grpSpPr>
      <p:sp>
        <p:nvSpPr>
          <p:cNvPr id="638" name="Google Shape;638;p41"/>
          <p:cNvSpPr txBox="1"/>
          <p:nvPr/>
        </p:nvSpPr>
        <p:spPr>
          <a:xfrm>
            <a:off x="1372863" y="532850"/>
            <a:ext cx="6801300" cy="58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sng" strike="noStrike" cap="none">
                <a:solidFill>
                  <a:schemeClr val="lt1"/>
                </a:solidFill>
                <a:latin typeface="Nunito"/>
                <a:ea typeface="Nunito"/>
                <a:cs typeface="Nunito"/>
                <a:sym typeface="Nunito"/>
              </a:rPr>
              <a:t>Data Cleaning &amp; Processing</a:t>
            </a:r>
            <a:endParaRPr sz="3000" b="0" i="0" u="sng" strike="noStrike" cap="none">
              <a:solidFill>
                <a:srgbClr val="000000"/>
              </a:solidFill>
              <a:latin typeface="Nunito"/>
              <a:ea typeface="Nunito"/>
              <a:cs typeface="Nunito"/>
              <a:sym typeface="Nunito"/>
            </a:endParaRPr>
          </a:p>
        </p:txBody>
      </p:sp>
      <p:pic>
        <p:nvPicPr>
          <p:cNvPr id="639" name="Google Shape;639;p41"/>
          <p:cNvPicPr preferRelativeResize="0"/>
          <p:nvPr/>
        </p:nvPicPr>
        <p:blipFill rotWithShape="1">
          <a:blip r:embed="rId3">
            <a:alphaModFix/>
          </a:blip>
          <a:srcRect l="386" t="989" r="347" b="2949"/>
          <a:stretch/>
        </p:blipFill>
        <p:spPr>
          <a:xfrm>
            <a:off x="1070787" y="1302400"/>
            <a:ext cx="7405450" cy="3130625"/>
          </a:xfrm>
          <a:prstGeom prst="rect">
            <a:avLst/>
          </a:prstGeom>
          <a:noFill/>
          <a:ln>
            <a:noFill/>
          </a:ln>
        </p:spPr>
      </p:pic>
      <p:sp>
        <p:nvSpPr>
          <p:cNvPr id="640" name="Google Shape;640;p41"/>
          <p:cNvSpPr/>
          <p:nvPr/>
        </p:nvSpPr>
        <p:spPr>
          <a:xfrm>
            <a:off x="334713" y="2190625"/>
            <a:ext cx="703200" cy="347700"/>
          </a:xfrm>
          <a:prstGeom prst="rightArrow">
            <a:avLst>
              <a:gd name="adj1" fmla="val 50000"/>
              <a:gd name="adj2"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41B47"/>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644"/>
        <p:cNvGrpSpPr/>
        <p:nvPr/>
      </p:nvGrpSpPr>
      <p:grpSpPr>
        <a:xfrm>
          <a:off x="0" y="0"/>
          <a:ext cx="0" cy="0"/>
          <a:chOff x="0" y="0"/>
          <a:chExt cx="0" cy="0"/>
        </a:xfrm>
      </p:grpSpPr>
      <p:sp>
        <p:nvSpPr>
          <p:cNvPr id="645" name="Google Shape;645;p42"/>
          <p:cNvSpPr txBox="1">
            <a:spLocks noGrp="1"/>
          </p:cNvSpPr>
          <p:nvPr>
            <p:ph type="title"/>
          </p:nvPr>
        </p:nvSpPr>
        <p:spPr>
          <a:xfrm>
            <a:off x="1698450" y="858950"/>
            <a:ext cx="5747100" cy="50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Traditional Handling of ‘Missing’ Data</a:t>
            </a:r>
            <a:endParaRPr sz="2500" i="1">
              <a:solidFill>
                <a:srgbClr val="FFFFFF"/>
              </a:solidFill>
              <a:latin typeface="Nunito"/>
              <a:ea typeface="Nunito"/>
              <a:cs typeface="Nunito"/>
              <a:sym typeface="Nunito"/>
            </a:endParaRPr>
          </a:p>
        </p:txBody>
      </p:sp>
      <p:sp>
        <p:nvSpPr>
          <p:cNvPr id="646" name="Google Shape;646;p42"/>
          <p:cNvSpPr txBox="1">
            <a:spLocks noGrp="1"/>
          </p:cNvSpPr>
          <p:nvPr>
            <p:ph type="body" idx="4294967295"/>
          </p:nvPr>
        </p:nvSpPr>
        <p:spPr>
          <a:xfrm>
            <a:off x="592350" y="1829800"/>
            <a:ext cx="3108000" cy="2454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1300"/>
              <a:buNone/>
            </a:pPr>
            <a:r>
              <a:rPr lang="en" sz="1600" b="1" u="sng">
                <a:solidFill>
                  <a:srgbClr val="551561"/>
                </a:solidFill>
              </a:rPr>
              <a:t>Filling in Data ‘Blanks’</a:t>
            </a:r>
            <a:br>
              <a:rPr lang="en" sz="1600" b="1">
                <a:solidFill>
                  <a:srgbClr val="551561"/>
                </a:solidFill>
              </a:rPr>
            </a:br>
            <a:endParaRPr sz="700" b="1">
              <a:solidFill>
                <a:srgbClr val="551561"/>
              </a:solidFill>
            </a:endParaRPr>
          </a:p>
          <a:p>
            <a:pPr marL="0" marR="0" lvl="0" indent="0" algn="ctr" rtl="0">
              <a:lnSpc>
                <a:spcPct val="100000"/>
              </a:lnSpc>
              <a:spcBef>
                <a:spcPts val="0"/>
              </a:spcBef>
              <a:spcAft>
                <a:spcPts val="0"/>
              </a:spcAft>
              <a:buSzPts val="1300"/>
              <a:buNone/>
            </a:pPr>
            <a:r>
              <a:rPr lang="en" sz="1500">
                <a:solidFill>
                  <a:srgbClr val="FFFFFF"/>
                </a:solidFill>
              </a:rPr>
              <a:t>Most Machine Learning/Deep Learning models will not run with blanks in the data. </a:t>
            </a:r>
            <a:endParaRPr sz="1500">
              <a:solidFill>
                <a:srgbClr val="FFFFFF"/>
              </a:solidFill>
            </a:endParaRPr>
          </a:p>
          <a:p>
            <a:pPr marL="0" marR="0" lvl="0" indent="0" algn="ctr" rtl="0">
              <a:lnSpc>
                <a:spcPct val="100000"/>
              </a:lnSpc>
              <a:spcBef>
                <a:spcPts val="0"/>
              </a:spcBef>
              <a:spcAft>
                <a:spcPts val="0"/>
              </a:spcAft>
              <a:buSzPts val="1300"/>
              <a:buNone/>
            </a:pPr>
            <a:endParaRPr sz="800">
              <a:solidFill>
                <a:srgbClr val="FFFFFF"/>
              </a:solidFill>
            </a:endParaRPr>
          </a:p>
          <a:p>
            <a:pPr marL="0" marR="0" lvl="0" indent="0" algn="ctr" rtl="0">
              <a:lnSpc>
                <a:spcPct val="100000"/>
              </a:lnSpc>
              <a:spcBef>
                <a:spcPts val="0"/>
              </a:spcBef>
              <a:spcAft>
                <a:spcPts val="0"/>
              </a:spcAft>
              <a:buSzPts val="1300"/>
              <a:buNone/>
            </a:pPr>
            <a:r>
              <a:rPr lang="en" sz="1500">
                <a:solidFill>
                  <a:srgbClr val="FFFFFF"/>
                </a:solidFill>
              </a:rPr>
              <a:t>Each feature must be addressed on a case-by-case basis.</a:t>
            </a:r>
            <a:endParaRPr sz="1500">
              <a:solidFill>
                <a:srgbClr val="FFFFFF"/>
              </a:solidFill>
            </a:endParaRPr>
          </a:p>
          <a:p>
            <a:pPr marL="0" marR="0" lvl="0" indent="0" algn="ctr" rtl="0">
              <a:lnSpc>
                <a:spcPct val="100000"/>
              </a:lnSpc>
              <a:spcBef>
                <a:spcPts val="0"/>
              </a:spcBef>
              <a:spcAft>
                <a:spcPts val="0"/>
              </a:spcAft>
              <a:buSzPts val="1300"/>
              <a:buNone/>
            </a:pPr>
            <a:endParaRPr>
              <a:solidFill>
                <a:srgbClr val="FFFFFF"/>
              </a:solidFill>
            </a:endParaRPr>
          </a:p>
          <a:p>
            <a:pPr marL="0" marR="0" lvl="0" indent="0" algn="ctr" rtl="0">
              <a:lnSpc>
                <a:spcPct val="100000"/>
              </a:lnSpc>
              <a:spcBef>
                <a:spcPts val="0"/>
              </a:spcBef>
              <a:spcAft>
                <a:spcPts val="0"/>
              </a:spcAft>
              <a:buSzPts val="1300"/>
              <a:buNone/>
            </a:pPr>
            <a:endParaRPr>
              <a:solidFill>
                <a:srgbClr val="FFFFFF"/>
              </a:solidFill>
            </a:endParaRPr>
          </a:p>
          <a:p>
            <a:pPr marL="0" marR="0" lvl="0" indent="0" algn="ctr" rtl="0">
              <a:lnSpc>
                <a:spcPct val="100000"/>
              </a:lnSpc>
              <a:spcBef>
                <a:spcPts val="0"/>
              </a:spcBef>
              <a:spcAft>
                <a:spcPts val="0"/>
              </a:spcAft>
              <a:buSzPts val="1300"/>
              <a:buNone/>
            </a:pPr>
            <a:r>
              <a:rPr lang="en" sz="1700" b="1" i="1">
                <a:solidFill>
                  <a:srgbClr val="551561"/>
                </a:solidFill>
              </a:rPr>
              <a:t>What are our options?</a:t>
            </a:r>
            <a:endParaRPr sz="1900" i="1">
              <a:solidFill>
                <a:srgbClr val="551561"/>
              </a:solidFill>
              <a:latin typeface="Maven Pro"/>
              <a:ea typeface="Maven Pro"/>
              <a:cs typeface="Maven Pro"/>
              <a:sym typeface="Maven Pro"/>
            </a:endParaRPr>
          </a:p>
        </p:txBody>
      </p:sp>
      <p:pic>
        <p:nvPicPr>
          <p:cNvPr id="647" name="Google Shape;647;p42"/>
          <p:cNvPicPr preferRelativeResize="0"/>
          <p:nvPr/>
        </p:nvPicPr>
        <p:blipFill rotWithShape="1">
          <a:blip r:embed="rId3">
            <a:alphaModFix/>
          </a:blip>
          <a:srcRect/>
          <a:stretch/>
        </p:blipFill>
        <p:spPr>
          <a:xfrm>
            <a:off x="3937225" y="1848463"/>
            <a:ext cx="4913625" cy="2417275"/>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651"/>
        <p:cNvGrpSpPr/>
        <p:nvPr/>
      </p:nvGrpSpPr>
      <p:grpSpPr>
        <a:xfrm>
          <a:off x="0" y="0"/>
          <a:ext cx="0" cy="0"/>
          <a:chOff x="0" y="0"/>
          <a:chExt cx="0" cy="0"/>
        </a:xfrm>
      </p:grpSpPr>
      <p:sp>
        <p:nvSpPr>
          <p:cNvPr id="652" name="Google Shape;652;p43"/>
          <p:cNvSpPr txBox="1">
            <a:spLocks noGrp="1"/>
          </p:cNvSpPr>
          <p:nvPr>
            <p:ph type="title"/>
          </p:nvPr>
        </p:nvSpPr>
        <p:spPr>
          <a:xfrm>
            <a:off x="5380325" y="1935300"/>
            <a:ext cx="3027000" cy="1272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400" i="1">
                <a:solidFill>
                  <a:srgbClr val="FFFFFF"/>
                </a:solidFill>
                <a:latin typeface="Nunito"/>
                <a:ea typeface="Nunito"/>
                <a:cs typeface="Nunito"/>
                <a:sym typeface="Nunito"/>
              </a:rPr>
              <a:t>Advanced Handling of ‘Missing’ Data</a:t>
            </a:r>
            <a:endParaRPr sz="2400" i="1">
              <a:solidFill>
                <a:srgbClr val="FFFFFF"/>
              </a:solidFill>
              <a:latin typeface="Nunito"/>
              <a:ea typeface="Nunito"/>
              <a:cs typeface="Nunito"/>
              <a:sym typeface="Nunito"/>
            </a:endParaRPr>
          </a:p>
        </p:txBody>
      </p:sp>
      <p:pic>
        <p:nvPicPr>
          <p:cNvPr id="653" name="Google Shape;653;p43"/>
          <p:cNvPicPr preferRelativeResize="0"/>
          <p:nvPr/>
        </p:nvPicPr>
        <p:blipFill rotWithShape="1">
          <a:blip r:embed="rId3">
            <a:alphaModFix/>
          </a:blip>
          <a:srcRect/>
          <a:stretch/>
        </p:blipFill>
        <p:spPr>
          <a:xfrm>
            <a:off x="548000" y="23238"/>
            <a:ext cx="4743524" cy="5097026"/>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57"/>
        <p:cNvGrpSpPr/>
        <p:nvPr/>
      </p:nvGrpSpPr>
      <p:grpSpPr>
        <a:xfrm>
          <a:off x="0" y="0"/>
          <a:ext cx="0" cy="0"/>
          <a:chOff x="0" y="0"/>
          <a:chExt cx="0" cy="0"/>
        </a:xfrm>
      </p:grpSpPr>
      <p:sp>
        <p:nvSpPr>
          <p:cNvPr id="658" name="Google Shape;658;p44"/>
          <p:cNvSpPr txBox="1"/>
          <p:nvPr/>
        </p:nvSpPr>
        <p:spPr>
          <a:xfrm>
            <a:off x="1372863" y="532850"/>
            <a:ext cx="6801300" cy="58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sng" strike="noStrike" cap="none">
                <a:solidFill>
                  <a:schemeClr val="lt1"/>
                </a:solidFill>
                <a:latin typeface="Nunito"/>
                <a:ea typeface="Nunito"/>
                <a:cs typeface="Nunito"/>
                <a:sym typeface="Nunito"/>
              </a:rPr>
              <a:t>Data Cleaning &amp; Processing</a:t>
            </a:r>
            <a:endParaRPr sz="3000" b="0" i="0" u="sng" strike="noStrike" cap="none">
              <a:solidFill>
                <a:srgbClr val="000000"/>
              </a:solidFill>
              <a:latin typeface="Nunito"/>
              <a:ea typeface="Nunito"/>
              <a:cs typeface="Nunito"/>
              <a:sym typeface="Nunito"/>
            </a:endParaRPr>
          </a:p>
        </p:txBody>
      </p:sp>
      <p:pic>
        <p:nvPicPr>
          <p:cNvPr id="659" name="Google Shape;659;p44"/>
          <p:cNvPicPr preferRelativeResize="0"/>
          <p:nvPr/>
        </p:nvPicPr>
        <p:blipFill rotWithShape="1">
          <a:blip r:embed="rId3">
            <a:alphaModFix/>
          </a:blip>
          <a:srcRect l="386" t="989" r="347" b="2949"/>
          <a:stretch/>
        </p:blipFill>
        <p:spPr>
          <a:xfrm>
            <a:off x="1070787" y="1302400"/>
            <a:ext cx="7405450" cy="3130625"/>
          </a:xfrm>
          <a:prstGeom prst="rect">
            <a:avLst/>
          </a:prstGeom>
          <a:noFill/>
          <a:ln>
            <a:noFill/>
          </a:ln>
        </p:spPr>
      </p:pic>
      <p:sp>
        <p:nvSpPr>
          <p:cNvPr id="660" name="Google Shape;660;p44"/>
          <p:cNvSpPr/>
          <p:nvPr/>
        </p:nvSpPr>
        <p:spPr>
          <a:xfrm>
            <a:off x="303425" y="3167525"/>
            <a:ext cx="703200" cy="347700"/>
          </a:xfrm>
          <a:prstGeom prst="rightArrow">
            <a:avLst>
              <a:gd name="adj1" fmla="val 50000"/>
              <a:gd name="adj2"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41B47"/>
              </a:solidFill>
              <a:latin typeface="Arial"/>
              <a:ea typeface="Arial"/>
              <a:cs typeface="Arial"/>
              <a:sym typeface="Arial"/>
            </a:endParaRPr>
          </a:p>
        </p:txBody>
      </p:sp>
      <p:sp>
        <p:nvSpPr>
          <p:cNvPr id="661" name="Google Shape;661;p44"/>
          <p:cNvSpPr/>
          <p:nvPr/>
        </p:nvSpPr>
        <p:spPr>
          <a:xfrm>
            <a:off x="303425" y="3515225"/>
            <a:ext cx="703200" cy="347700"/>
          </a:xfrm>
          <a:prstGeom prst="rightArrow">
            <a:avLst>
              <a:gd name="adj1" fmla="val 50000"/>
              <a:gd name="adj2"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41B47"/>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665"/>
        <p:cNvGrpSpPr/>
        <p:nvPr/>
      </p:nvGrpSpPr>
      <p:grpSpPr>
        <a:xfrm>
          <a:off x="0" y="0"/>
          <a:ext cx="0" cy="0"/>
          <a:chOff x="0" y="0"/>
          <a:chExt cx="0" cy="0"/>
        </a:xfrm>
      </p:grpSpPr>
      <p:sp>
        <p:nvSpPr>
          <p:cNvPr id="666" name="Google Shape;666;p45"/>
          <p:cNvSpPr txBox="1">
            <a:spLocks noGrp="1"/>
          </p:cNvSpPr>
          <p:nvPr>
            <p:ph type="title"/>
          </p:nvPr>
        </p:nvSpPr>
        <p:spPr>
          <a:xfrm>
            <a:off x="1106550" y="881150"/>
            <a:ext cx="6930900" cy="50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2500" i="1">
                <a:solidFill>
                  <a:srgbClr val="FFFFFF"/>
                </a:solidFill>
                <a:latin typeface="Nunito"/>
                <a:ea typeface="Nunito"/>
                <a:cs typeface="Nunito"/>
                <a:sym typeface="Nunito"/>
              </a:rPr>
              <a:t>Handling Redundant or Duplicate Information</a:t>
            </a:r>
            <a:endParaRPr sz="2500" i="1">
              <a:solidFill>
                <a:srgbClr val="FFFFFF"/>
              </a:solidFill>
              <a:latin typeface="Nunito"/>
              <a:ea typeface="Nunito"/>
              <a:cs typeface="Nunito"/>
              <a:sym typeface="Nunito"/>
            </a:endParaRPr>
          </a:p>
        </p:txBody>
      </p:sp>
      <p:sp>
        <p:nvSpPr>
          <p:cNvPr id="667" name="Google Shape;667;p45"/>
          <p:cNvSpPr txBox="1">
            <a:spLocks noGrp="1"/>
          </p:cNvSpPr>
          <p:nvPr>
            <p:ph type="body" idx="4294967295"/>
          </p:nvPr>
        </p:nvSpPr>
        <p:spPr>
          <a:xfrm>
            <a:off x="1221125" y="2051850"/>
            <a:ext cx="6712500" cy="255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1300"/>
              <a:buNone/>
            </a:pPr>
            <a:r>
              <a:rPr lang="en" sz="1500">
                <a:solidFill>
                  <a:srgbClr val="FFFFFF"/>
                </a:solidFill>
              </a:rPr>
              <a:t>If columns are derived from or are </a:t>
            </a:r>
            <a:r>
              <a:rPr lang="en" sz="1500">
                <a:solidFill>
                  <a:schemeClr val="lt1"/>
                </a:solidFill>
              </a:rPr>
              <a:t>directly related to another column(s)</a:t>
            </a:r>
            <a:r>
              <a:rPr lang="en" sz="1500">
                <a:solidFill>
                  <a:srgbClr val="FFFFFF"/>
                </a:solidFill>
              </a:rPr>
              <a:t>, this can create autocorrelation issues within the model.</a:t>
            </a:r>
            <a:endParaRPr sz="1500">
              <a:solidFill>
                <a:srgbClr val="FFFFFF"/>
              </a:solidFill>
            </a:endParaRPr>
          </a:p>
          <a:p>
            <a:pPr marL="0" marR="0" lvl="0" indent="0" algn="ctr" rtl="0">
              <a:lnSpc>
                <a:spcPct val="100000"/>
              </a:lnSpc>
              <a:spcBef>
                <a:spcPts val="0"/>
              </a:spcBef>
              <a:spcAft>
                <a:spcPts val="0"/>
              </a:spcAft>
              <a:buSzPts val="1300"/>
              <a:buNone/>
            </a:pPr>
            <a:endParaRPr sz="1200">
              <a:solidFill>
                <a:srgbClr val="FFFFFF"/>
              </a:solidFill>
            </a:endParaRPr>
          </a:p>
          <a:p>
            <a:pPr marL="0" marR="0" lvl="0" indent="0" algn="ctr" rtl="0">
              <a:lnSpc>
                <a:spcPct val="100000"/>
              </a:lnSpc>
              <a:spcBef>
                <a:spcPts val="0"/>
              </a:spcBef>
              <a:spcAft>
                <a:spcPts val="0"/>
              </a:spcAft>
              <a:buSzPts val="1300"/>
              <a:buNone/>
            </a:pPr>
            <a:r>
              <a:rPr lang="en" sz="1500">
                <a:solidFill>
                  <a:srgbClr val="FFFFFF"/>
                </a:solidFill>
              </a:rPr>
              <a:t>Autocorrelation generally refers to ‘patterns’ that are improperly identified by an algorithm. These incorrect patterns will result in increased error and decreased precision.</a:t>
            </a:r>
            <a:endParaRPr sz="1500">
              <a:solidFill>
                <a:srgbClr val="FFFFFF"/>
              </a:solidFill>
            </a:endParaRPr>
          </a:p>
          <a:p>
            <a:pPr marL="0" marR="0" lvl="0" indent="0" algn="ctr" rtl="0">
              <a:lnSpc>
                <a:spcPct val="100000"/>
              </a:lnSpc>
              <a:spcBef>
                <a:spcPts val="0"/>
              </a:spcBef>
              <a:spcAft>
                <a:spcPts val="0"/>
              </a:spcAft>
              <a:buSzPts val="1300"/>
              <a:buNone/>
            </a:pPr>
            <a:endParaRPr sz="1200">
              <a:solidFill>
                <a:srgbClr val="FFFFFF"/>
              </a:solidFill>
            </a:endParaRPr>
          </a:p>
          <a:p>
            <a:pPr marL="0" marR="0" lvl="0" indent="0" algn="ctr" rtl="0">
              <a:lnSpc>
                <a:spcPct val="100000"/>
              </a:lnSpc>
              <a:spcBef>
                <a:spcPts val="0"/>
              </a:spcBef>
              <a:spcAft>
                <a:spcPts val="0"/>
              </a:spcAft>
              <a:buSzPts val="1300"/>
              <a:buNone/>
            </a:pPr>
            <a:r>
              <a:rPr lang="en" sz="1500">
                <a:solidFill>
                  <a:srgbClr val="FFFFFF"/>
                </a:solidFill>
              </a:rPr>
              <a:t>For example, if a column was created to mark “Tall” or “Short” and is based on an existing column of height values, a model could relate both the Tall_Short column to the Height_Value column as a pattern that affects the variable being predicted.</a:t>
            </a:r>
            <a:endParaRPr sz="1500">
              <a:solidFill>
                <a:srgbClr val="FFFFFF"/>
              </a:solidFill>
            </a:endParaRPr>
          </a:p>
        </p:txBody>
      </p:sp>
      <p:sp>
        <p:nvSpPr>
          <p:cNvPr id="668" name="Google Shape;668;p45"/>
          <p:cNvSpPr txBox="1"/>
          <p:nvPr/>
        </p:nvSpPr>
        <p:spPr>
          <a:xfrm>
            <a:off x="1536900" y="1514638"/>
            <a:ext cx="6004500" cy="40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551561"/>
                </a:solidFill>
                <a:latin typeface="Nunito"/>
                <a:ea typeface="Nunito"/>
                <a:cs typeface="Nunito"/>
                <a:sym typeface="Nunito"/>
              </a:rPr>
              <a:t>Some columns repeat information contained in other columns.</a:t>
            </a:r>
            <a:endParaRPr sz="1600" b="1" i="0" u="none" strike="noStrike" cap="none">
              <a:solidFill>
                <a:srgbClr val="551561"/>
              </a:solidFill>
              <a:latin typeface="Nunito"/>
              <a:ea typeface="Nunito"/>
              <a:cs typeface="Nunito"/>
              <a:sym typeface="Nuni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672"/>
        <p:cNvGrpSpPr/>
        <p:nvPr/>
      </p:nvGrpSpPr>
      <p:grpSpPr>
        <a:xfrm>
          <a:off x="0" y="0"/>
          <a:ext cx="0" cy="0"/>
          <a:chOff x="0" y="0"/>
          <a:chExt cx="0" cy="0"/>
        </a:xfrm>
      </p:grpSpPr>
      <p:sp>
        <p:nvSpPr>
          <p:cNvPr id="673" name="Google Shape;673;p46"/>
          <p:cNvSpPr txBox="1">
            <a:spLocks noGrp="1"/>
          </p:cNvSpPr>
          <p:nvPr>
            <p:ph type="title"/>
          </p:nvPr>
        </p:nvSpPr>
        <p:spPr>
          <a:xfrm>
            <a:off x="1106550" y="1095775"/>
            <a:ext cx="6930900" cy="50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2500" i="1">
                <a:solidFill>
                  <a:srgbClr val="FFFFFF"/>
                </a:solidFill>
                <a:latin typeface="Nunito"/>
                <a:ea typeface="Nunito"/>
                <a:cs typeface="Nunito"/>
                <a:sym typeface="Nunito"/>
              </a:rPr>
              <a:t>Handling Redundant or Duplicate Information</a:t>
            </a:r>
            <a:endParaRPr sz="2500" i="1">
              <a:solidFill>
                <a:srgbClr val="FFFFFF"/>
              </a:solidFill>
              <a:latin typeface="Nunito"/>
              <a:ea typeface="Nunito"/>
              <a:cs typeface="Nunito"/>
              <a:sym typeface="Nunito"/>
            </a:endParaRPr>
          </a:p>
        </p:txBody>
      </p:sp>
      <p:sp>
        <p:nvSpPr>
          <p:cNvPr id="674" name="Google Shape;674;p46"/>
          <p:cNvSpPr txBox="1">
            <a:spLocks noGrp="1"/>
          </p:cNvSpPr>
          <p:nvPr>
            <p:ph type="body" idx="4294967295"/>
          </p:nvPr>
        </p:nvSpPr>
        <p:spPr>
          <a:xfrm>
            <a:off x="1221125" y="2266475"/>
            <a:ext cx="6682800" cy="101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SzPts val="1300"/>
              <a:buNone/>
            </a:pPr>
            <a:r>
              <a:rPr lang="en" sz="1500">
                <a:solidFill>
                  <a:srgbClr val="FFFFFF"/>
                </a:solidFill>
              </a:rPr>
              <a:t>Not only can repeat information negatively affect the performance of a model, but redundant information and/or non-relevant columns also creates significant slow-downs in the runtime of a model. </a:t>
            </a:r>
            <a:endParaRPr sz="1500">
              <a:solidFill>
                <a:srgbClr val="FFFFFF"/>
              </a:solidFill>
            </a:endParaRPr>
          </a:p>
        </p:txBody>
      </p:sp>
      <p:sp>
        <p:nvSpPr>
          <p:cNvPr id="675" name="Google Shape;675;p46"/>
          <p:cNvSpPr txBox="1"/>
          <p:nvPr/>
        </p:nvSpPr>
        <p:spPr>
          <a:xfrm>
            <a:off x="1536900" y="1729263"/>
            <a:ext cx="6004500" cy="40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551561"/>
                </a:solidFill>
                <a:latin typeface="Nunito"/>
                <a:ea typeface="Nunito"/>
                <a:cs typeface="Nunito"/>
                <a:sym typeface="Nunito"/>
              </a:rPr>
              <a:t>Some columns repeat information contained in other columns.</a:t>
            </a:r>
            <a:endParaRPr sz="1600" b="1" i="0" u="none" strike="noStrike" cap="none">
              <a:solidFill>
                <a:srgbClr val="551561"/>
              </a:solidFill>
              <a:latin typeface="Nunito"/>
              <a:ea typeface="Nunito"/>
              <a:cs typeface="Nunito"/>
              <a:sym typeface="Nuni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679"/>
        <p:cNvGrpSpPr/>
        <p:nvPr/>
      </p:nvGrpSpPr>
      <p:grpSpPr>
        <a:xfrm>
          <a:off x="0" y="0"/>
          <a:ext cx="0" cy="0"/>
          <a:chOff x="0" y="0"/>
          <a:chExt cx="0" cy="0"/>
        </a:xfrm>
      </p:grpSpPr>
      <p:sp>
        <p:nvSpPr>
          <p:cNvPr id="680" name="Google Shape;680;p47"/>
          <p:cNvSpPr txBox="1">
            <a:spLocks noGrp="1"/>
          </p:cNvSpPr>
          <p:nvPr>
            <p:ph type="title"/>
          </p:nvPr>
        </p:nvSpPr>
        <p:spPr>
          <a:xfrm>
            <a:off x="1106550" y="881150"/>
            <a:ext cx="6930900" cy="50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2500" i="1">
                <a:solidFill>
                  <a:srgbClr val="FFFFFF"/>
                </a:solidFill>
                <a:latin typeface="Nunito"/>
                <a:ea typeface="Nunito"/>
                <a:cs typeface="Nunito"/>
                <a:sym typeface="Nunito"/>
              </a:rPr>
              <a:t>Handling Redundant or Duplicate Information</a:t>
            </a:r>
            <a:endParaRPr sz="2500" i="1">
              <a:solidFill>
                <a:srgbClr val="FFFFFF"/>
              </a:solidFill>
              <a:latin typeface="Nunito"/>
              <a:ea typeface="Nunito"/>
              <a:cs typeface="Nunito"/>
              <a:sym typeface="Nunito"/>
            </a:endParaRPr>
          </a:p>
        </p:txBody>
      </p:sp>
      <p:sp>
        <p:nvSpPr>
          <p:cNvPr id="681" name="Google Shape;681;p47"/>
          <p:cNvSpPr txBox="1">
            <a:spLocks noGrp="1"/>
          </p:cNvSpPr>
          <p:nvPr>
            <p:ph type="body" idx="4294967295"/>
          </p:nvPr>
        </p:nvSpPr>
        <p:spPr>
          <a:xfrm>
            <a:off x="406500" y="2007450"/>
            <a:ext cx="8331000" cy="28401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FFFFFF"/>
              </a:buClr>
              <a:buSzPts val="1400"/>
              <a:buAutoNum type="arabicPeriod"/>
            </a:pPr>
            <a:r>
              <a:rPr lang="en" sz="1400">
                <a:solidFill>
                  <a:srgbClr val="FFFFFF"/>
                </a:solidFill>
              </a:rPr>
              <a:t>Beware the nature of the columns that are being feature engineered -- is the new column simply repeating the exact information in a different form? Or is the column providing new information about an event?</a:t>
            </a:r>
            <a:endParaRPr sz="1400">
              <a:solidFill>
                <a:srgbClr val="FFFFFF"/>
              </a:solidFill>
            </a:endParaRPr>
          </a:p>
          <a:p>
            <a:pPr marL="1371600" marR="0" lvl="2" indent="-304800" algn="l" rtl="0">
              <a:lnSpc>
                <a:spcPct val="100000"/>
              </a:lnSpc>
              <a:spcBef>
                <a:spcPts val="0"/>
              </a:spcBef>
              <a:spcAft>
                <a:spcPts val="0"/>
              </a:spcAft>
              <a:buClr>
                <a:schemeClr val="lt2"/>
              </a:buClr>
              <a:buSzPts val="1200"/>
              <a:buAutoNum type="romanLcPeriod"/>
            </a:pPr>
            <a:r>
              <a:rPr lang="en" sz="1200">
                <a:solidFill>
                  <a:schemeClr val="lt2"/>
                </a:solidFill>
              </a:rPr>
              <a:t>Using the speed and location of vehicles to calculate the speed a vehicle was traveling creates new, valuable information for a model.</a:t>
            </a:r>
            <a:endParaRPr sz="1200">
              <a:solidFill>
                <a:schemeClr val="lt2"/>
              </a:solidFill>
            </a:endParaRPr>
          </a:p>
          <a:p>
            <a:pPr marL="1371600" marR="0" lvl="2" indent="-304800" algn="l" rtl="0">
              <a:lnSpc>
                <a:spcPct val="100000"/>
              </a:lnSpc>
              <a:spcBef>
                <a:spcPts val="0"/>
              </a:spcBef>
              <a:spcAft>
                <a:spcPts val="0"/>
              </a:spcAft>
              <a:buClr>
                <a:schemeClr val="lt2"/>
              </a:buClr>
              <a:buSzPts val="1200"/>
              <a:buAutoNum type="romanLcPeriod"/>
            </a:pPr>
            <a:r>
              <a:rPr lang="en" sz="1200">
                <a:solidFill>
                  <a:schemeClr val="lt2"/>
                </a:solidFill>
              </a:rPr>
              <a:t>Creating a separate column re-organizing the age groups of another column may not.</a:t>
            </a:r>
            <a:endParaRPr sz="1200">
              <a:solidFill>
                <a:schemeClr val="lt2"/>
              </a:solidFill>
            </a:endParaRPr>
          </a:p>
          <a:p>
            <a:pPr marL="457200" marR="0" lvl="0" indent="-317500" algn="l" rtl="0">
              <a:lnSpc>
                <a:spcPct val="100000"/>
              </a:lnSpc>
              <a:spcBef>
                <a:spcPts val="700"/>
              </a:spcBef>
              <a:spcAft>
                <a:spcPts val="0"/>
              </a:spcAft>
              <a:buClr>
                <a:srgbClr val="FFFFFF"/>
              </a:buClr>
              <a:buSzPts val="1400"/>
              <a:buAutoNum type="arabicPeriod"/>
            </a:pPr>
            <a:r>
              <a:rPr lang="en" sz="1400">
                <a:solidFill>
                  <a:srgbClr val="FFFFFF"/>
                </a:solidFill>
              </a:rPr>
              <a:t>Identify features that are relevant to the model’s ability to predict -- through human knowledge or through statistical approaches like Stepwise Regression or PCA.</a:t>
            </a:r>
            <a:endParaRPr sz="1400">
              <a:solidFill>
                <a:srgbClr val="FFFFFF"/>
              </a:solidFill>
            </a:endParaRPr>
          </a:p>
          <a:p>
            <a:pPr marL="1371600" marR="0" lvl="2" indent="-304800" algn="l" rtl="0">
              <a:lnSpc>
                <a:spcPct val="100000"/>
              </a:lnSpc>
              <a:spcBef>
                <a:spcPts val="0"/>
              </a:spcBef>
              <a:spcAft>
                <a:spcPts val="0"/>
              </a:spcAft>
              <a:buClr>
                <a:schemeClr val="lt2"/>
              </a:buClr>
              <a:buSzPts val="1200"/>
              <a:buAutoNum type="romanLcPeriod"/>
            </a:pPr>
            <a:r>
              <a:rPr lang="en" sz="1200">
                <a:solidFill>
                  <a:schemeClr val="lt2"/>
                </a:solidFill>
              </a:rPr>
              <a:t>The gift received on a birthday would not affect the likelihood of an individual getting cancer.</a:t>
            </a:r>
            <a:endParaRPr sz="1200">
              <a:solidFill>
                <a:schemeClr val="lt2"/>
              </a:solidFill>
            </a:endParaRPr>
          </a:p>
          <a:p>
            <a:pPr marL="457200" marR="0" lvl="0" indent="-317500" algn="l" rtl="0">
              <a:lnSpc>
                <a:spcPct val="100000"/>
              </a:lnSpc>
              <a:spcBef>
                <a:spcPts val="700"/>
              </a:spcBef>
              <a:spcAft>
                <a:spcPts val="0"/>
              </a:spcAft>
              <a:buClr>
                <a:srgbClr val="FFFFFF"/>
              </a:buClr>
              <a:buSzPts val="1400"/>
              <a:buAutoNum type="arabicPeriod"/>
            </a:pPr>
            <a:r>
              <a:rPr lang="en" sz="1400">
                <a:solidFill>
                  <a:srgbClr val="FFFFFF"/>
                </a:solidFill>
              </a:rPr>
              <a:t>It is also valuable to drop columns (or rows) of information that are entirely redundant.</a:t>
            </a:r>
            <a:endParaRPr sz="1400">
              <a:solidFill>
                <a:srgbClr val="FFFFFF"/>
              </a:solidFill>
            </a:endParaRPr>
          </a:p>
          <a:p>
            <a:pPr marL="1371600" marR="0" lvl="2" indent="-304800" algn="l" rtl="0">
              <a:lnSpc>
                <a:spcPct val="100000"/>
              </a:lnSpc>
              <a:spcBef>
                <a:spcPts val="0"/>
              </a:spcBef>
              <a:spcAft>
                <a:spcPts val="0"/>
              </a:spcAft>
              <a:buClr>
                <a:schemeClr val="lt2"/>
              </a:buClr>
              <a:buSzPts val="1200"/>
              <a:buAutoNum type="romanLcPeriod"/>
            </a:pPr>
            <a:r>
              <a:rPr lang="en" sz="1200">
                <a:solidFill>
                  <a:schemeClr val="lt2"/>
                </a:solidFill>
              </a:rPr>
              <a:t>There’s no need to repeat an exactly replicated row or column, the data has been captured.</a:t>
            </a:r>
            <a:endParaRPr sz="1200">
              <a:solidFill>
                <a:schemeClr val="lt2"/>
              </a:solidFill>
            </a:endParaRPr>
          </a:p>
          <a:p>
            <a:pPr marL="1371600" marR="0" lvl="2" indent="-304800" algn="l" rtl="0">
              <a:lnSpc>
                <a:spcPct val="100000"/>
              </a:lnSpc>
              <a:spcBef>
                <a:spcPts val="0"/>
              </a:spcBef>
              <a:spcAft>
                <a:spcPts val="0"/>
              </a:spcAft>
              <a:buClr>
                <a:schemeClr val="lt2"/>
              </a:buClr>
              <a:buSzPts val="1200"/>
              <a:buAutoNum type="romanLcPeriod"/>
            </a:pPr>
            <a:r>
              <a:rPr lang="en" sz="1200">
                <a:solidFill>
                  <a:schemeClr val="lt2"/>
                </a:solidFill>
              </a:rPr>
              <a:t>If a column is created to group ages differently, simply drop the original row. </a:t>
            </a:r>
            <a:endParaRPr sz="1200">
              <a:solidFill>
                <a:schemeClr val="lt2"/>
              </a:solidFill>
            </a:endParaRPr>
          </a:p>
        </p:txBody>
      </p:sp>
      <p:sp>
        <p:nvSpPr>
          <p:cNvPr id="682" name="Google Shape;682;p47"/>
          <p:cNvSpPr txBox="1"/>
          <p:nvPr/>
        </p:nvSpPr>
        <p:spPr>
          <a:xfrm>
            <a:off x="3054450" y="1492450"/>
            <a:ext cx="3035100" cy="40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551561"/>
                </a:solidFill>
                <a:latin typeface="Nunito"/>
                <a:ea typeface="Nunito"/>
                <a:cs typeface="Nunito"/>
                <a:sym typeface="Nunito"/>
              </a:rPr>
              <a:t>Solutions can be fairly simple.</a:t>
            </a:r>
            <a:endParaRPr sz="1600" b="1" i="0" u="none" strike="noStrike" cap="none">
              <a:solidFill>
                <a:srgbClr val="551561"/>
              </a:solidFill>
              <a:latin typeface="Nunito"/>
              <a:ea typeface="Nunito"/>
              <a:cs typeface="Nunito"/>
              <a:sym typeface="Nuni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86"/>
        <p:cNvGrpSpPr/>
        <p:nvPr/>
      </p:nvGrpSpPr>
      <p:grpSpPr>
        <a:xfrm>
          <a:off x="0" y="0"/>
          <a:ext cx="0" cy="0"/>
          <a:chOff x="0" y="0"/>
          <a:chExt cx="0" cy="0"/>
        </a:xfrm>
      </p:grpSpPr>
      <p:sp>
        <p:nvSpPr>
          <p:cNvPr id="687" name="Google Shape;687;p48"/>
          <p:cNvSpPr txBox="1"/>
          <p:nvPr/>
        </p:nvSpPr>
        <p:spPr>
          <a:xfrm>
            <a:off x="1372863" y="532850"/>
            <a:ext cx="6801300" cy="58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sng" strike="noStrike" cap="none">
                <a:solidFill>
                  <a:schemeClr val="lt1"/>
                </a:solidFill>
                <a:latin typeface="Nunito"/>
                <a:ea typeface="Nunito"/>
                <a:cs typeface="Nunito"/>
                <a:sym typeface="Nunito"/>
              </a:rPr>
              <a:t>Data Cleaning &amp; Processing</a:t>
            </a:r>
            <a:endParaRPr sz="3000" b="0" i="0" u="sng" strike="noStrike" cap="none">
              <a:solidFill>
                <a:srgbClr val="000000"/>
              </a:solidFill>
              <a:latin typeface="Nunito"/>
              <a:ea typeface="Nunito"/>
              <a:cs typeface="Nunito"/>
              <a:sym typeface="Nunito"/>
            </a:endParaRPr>
          </a:p>
        </p:txBody>
      </p:sp>
      <p:pic>
        <p:nvPicPr>
          <p:cNvPr id="688" name="Google Shape;688;p48"/>
          <p:cNvPicPr preferRelativeResize="0"/>
          <p:nvPr/>
        </p:nvPicPr>
        <p:blipFill rotWithShape="1">
          <a:blip r:embed="rId3">
            <a:alphaModFix/>
          </a:blip>
          <a:srcRect l="386" t="989" r="347" b="2949"/>
          <a:stretch/>
        </p:blipFill>
        <p:spPr>
          <a:xfrm>
            <a:off x="1070787" y="1302400"/>
            <a:ext cx="7405450" cy="3130625"/>
          </a:xfrm>
          <a:prstGeom prst="rect">
            <a:avLst/>
          </a:prstGeom>
          <a:noFill/>
          <a:ln>
            <a:noFill/>
          </a:ln>
        </p:spPr>
      </p:pic>
      <p:sp>
        <p:nvSpPr>
          <p:cNvPr id="689" name="Google Shape;689;p48"/>
          <p:cNvSpPr/>
          <p:nvPr/>
        </p:nvSpPr>
        <p:spPr>
          <a:xfrm>
            <a:off x="303425" y="2841900"/>
            <a:ext cx="703200" cy="347700"/>
          </a:xfrm>
          <a:prstGeom prst="rightArrow">
            <a:avLst>
              <a:gd name="adj1" fmla="val 50000"/>
              <a:gd name="adj2"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41B47"/>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693"/>
        <p:cNvGrpSpPr/>
        <p:nvPr/>
      </p:nvGrpSpPr>
      <p:grpSpPr>
        <a:xfrm>
          <a:off x="0" y="0"/>
          <a:ext cx="0" cy="0"/>
          <a:chOff x="0" y="0"/>
          <a:chExt cx="0" cy="0"/>
        </a:xfrm>
      </p:grpSpPr>
      <p:sp>
        <p:nvSpPr>
          <p:cNvPr id="694" name="Google Shape;694;p49"/>
          <p:cNvSpPr txBox="1">
            <a:spLocks noGrp="1"/>
          </p:cNvSpPr>
          <p:nvPr>
            <p:ph type="title"/>
          </p:nvPr>
        </p:nvSpPr>
        <p:spPr>
          <a:xfrm>
            <a:off x="703350" y="881150"/>
            <a:ext cx="7737300" cy="50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2500" i="1">
                <a:solidFill>
                  <a:srgbClr val="FFFFFF"/>
                </a:solidFill>
                <a:latin typeface="Nunito"/>
                <a:ea typeface="Nunito"/>
                <a:cs typeface="Nunito"/>
                <a:sym typeface="Nunito"/>
              </a:rPr>
              <a:t>Ensure Categorical Columns are Read in As Strings</a:t>
            </a:r>
            <a:endParaRPr sz="2500" i="1">
              <a:solidFill>
                <a:srgbClr val="FFFFFF"/>
              </a:solidFill>
              <a:latin typeface="Nunito"/>
              <a:ea typeface="Nunito"/>
              <a:cs typeface="Nunito"/>
              <a:sym typeface="Nunito"/>
            </a:endParaRPr>
          </a:p>
        </p:txBody>
      </p:sp>
      <p:pic>
        <p:nvPicPr>
          <p:cNvPr id="695" name="Google Shape;695;p49"/>
          <p:cNvPicPr preferRelativeResize="0"/>
          <p:nvPr/>
        </p:nvPicPr>
        <p:blipFill rotWithShape="1">
          <a:blip r:embed="rId3">
            <a:alphaModFix/>
          </a:blip>
          <a:srcRect/>
          <a:stretch/>
        </p:blipFill>
        <p:spPr>
          <a:xfrm>
            <a:off x="4484825" y="1982050"/>
            <a:ext cx="4302275" cy="2088275"/>
          </a:xfrm>
          <a:prstGeom prst="rect">
            <a:avLst/>
          </a:prstGeom>
          <a:noFill/>
          <a:ln w="19050" cap="flat" cmpd="sng">
            <a:solidFill>
              <a:srgbClr val="000000"/>
            </a:solidFill>
            <a:prstDash val="solid"/>
            <a:round/>
            <a:headEnd type="none" w="sm" len="sm"/>
            <a:tailEnd type="none" w="sm" len="sm"/>
          </a:ln>
        </p:spPr>
      </p:pic>
      <p:sp>
        <p:nvSpPr>
          <p:cNvPr id="696" name="Google Shape;696;p49"/>
          <p:cNvSpPr txBox="1">
            <a:spLocks noGrp="1"/>
          </p:cNvSpPr>
          <p:nvPr>
            <p:ph type="body" idx="4294967295"/>
          </p:nvPr>
        </p:nvSpPr>
        <p:spPr>
          <a:xfrm>
            <a:off x="356900" y="1591288"/>
            <a:ext cx="3989100" cy="2869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700" b="1" i="1" u="sng">
                <a:solidFill>
                  <a:srgbClr val="551561"/>
                </a:solidFill>
              </a:rPr>
              <a:t>The HS Code Problem</a:t>
            </a:r>
            <a:endParaRPr sz="1700" b="1" i="1" u="sng">
              <a:solidFill>
                <a:srgbClr val="551561"/>
              </a:solidFill>
            </a:endParaRPr>
          </a:p>
          <a:p>
            <a:pPr marL="0" lvl="0" indent="0" algn="ctr" rtl="0">
              <a:lnSpc>
                <a:spcPct val="100000"/>
              </a:lnSpc>
              <a:spcBef>
                <a:spcPts val="0"/>
              </a:spcBef>
              <a:spcAft>
                <a:spcPts val="0"/>
              </a:spcAft>
              <a:buSzPts val="1300"/>
              <a:buNone/>
            </a:pPr>
            <a:endParaRPr sz="700" i="1" u="sng">
              <a:solidFill>
                <a:srgbClr val="551561"/>
              </a:solidFill>
            </a:endParaRPr>
          </a:p>
          <a:p>
            <a:pPr marL="0" lvl="0" indent="0" algn="ctr" rtl="0">
              <a:lnSpc>
                <a:spcPct val="100000"/>
              </a:lnSpc>
              <a:spcBef>
                <a:spcPts val="0"/>
              </a:spcBef>
              <a:spcAft>
                <a:spcPts val="0"/>
              </a:spcAft>
              <a:buSzPts val="1300"/>
              <a:buNone/>
            </a:pPr>
            <a:r>
              <a:rPr lang="en" sz="1500">
                <a:solidFill>
                  <a:srgbClr val="FFFFFF"/>
                </a:solidFill>
              </a:rPr>
              <a:t>In this case, we made a decision that had consequences similar to our previous Tank ML Dud from earlier.</a:t>
            </a:r>
            <a:endParaRPr sz="1500">
              <a:solidFill>
                <a:srgbClr val="FFFFFF"/>
              </a:solidFill>
            </a:endParaRPr>
          </a:p>
          <a:p>
            <a:pPr marL="0" lvl="0" indent="0" algn="ctr" rtl="0">
              <a:lnSpc>
                <a:spcPct val="100000"/>
              </a:lnSpc>
              <a:spcBef>
                <a:spcPts val="0"/>
              </a:spcBef>
              <a:spcAft>
                <a:spcPts val="0"/>
              </a:spcAft>
              <a:buSzPts val="1300"/>
              <a:buNone/>
            </a:pPr>
            <a:endParaRPr sz="900">
              <a:solidFill>
                <a:srgbClr val="FFFFFF"/>
              </a:solidFill>
            </a:endParaRPr>
          </a:p>
          <a:p>
            <a:pPr marL="0" lvl="0" indent="0" algn="ctr" rtl="0">
              <a:lnSpc>
                <a:spcPct val="100000"/>
              </a:lnSpc>
              <a:spcBef>
                <a:spcPts val="0"/>
              </a:spcBef>
              <a:spcAft>
                <a:spcPts val="0"/>
              </a:spcAft>
              <a:buSzPts val="1300"/>
              <a:buNone/>
            </a:pPr>
            <a:r>
              <a:rPr lang="en" sz="1500">
                <a:solidFill>
                  <a:srgbClr val="FFFFFF"/>
                </a:solidFill>
              </a:rPr>
              <a:t>We chose to </a:t>
            </a:r>
            <a:r>
              <a:rPr lang="en" sz="1500" i="1" u="sng">
                <a:solidFill>
                  <a:srgbClr val="551561"/>
                </a:solidFill>
              </a:rPr>
              <a:t>separate the true positives from a random sample of the non-positives</a:t>
            </a:r>
            <a:r>
              <a:rPr lang="en" sz="1500">
                <a:solidFill>
                  <a:schemeClr val="lt1"/>
                </a:solidFill>
              </a:rPr>
              <a:t> due to a data imbalance (very few True Positives to a great many Non-Positives).</a:t>
            </a:r>
            <a:endParaRPr sz="1500">
              <a:solidFill>
                <a:schemeClr val="lt1"/>
              </a:solidFill>
            </a:endParaRPr>
          </a:p>
          <a:p>
            <a:pPr marL="0" lvl="0" indent="0" algn="ctr" rtl="0">
              <a:lnSpc>
                <a:spcPct val="100000"/>
              </a:lnSpc>
              <a:spcBef>
                <a:spcPts val="0"/>
              </a:spcBef>
              <a:spcAft>
                <a:spcPts val="0"/>
              </a:spcAft>
              <a:buSzPts val="1300"/>
              <a:buNone/>
            </a:pPr>
            <a:endParaRPr sz="1000">
              <a:solidFill>
                <a:schemeClr val="lt1"/>
              </a:solidFill>
            </a:endParaRPr>
          </a:p>
          <a:p>
            <a:pPr marL="0" lvl="0" indent="0" algn="ctr" rtl="0">
              <a:lnSpc>
                <a:spcPct val="100000"/>
              </a:lnSpc>
              <a:spcBef>
                <a:spcPts val="0"/>
              </a:spcBef>
              <a:spcAft>
                <a:spcPts val="0"/>
              </a:spcAft>
              <a:buSzPts val="1300"/>
              <a:buNone/>
            </a:pPr>
            <a:r>
              <a:rPr lang="en" sz="1500">
                <a:solidFill>
                  <a:schemeClr val="lt1"/>
                </a:solidFill>
              </a:rPr>
              <a:t>This decision was not trivial and will likely be made in many other cases in the future.</a:t>
            </a:r>
            <a:endParaRPr sz="1500">
              <a:solidFill>
                <a:schemeClr val="lt1"/>
              </a:solidFill>
            </a:endParaRPr>
          </a:p>
          <a:p>
            <a:pPr marL="0" marR="0" lvl="0" indent="0" algn="l" rtl="0">
              <a:lnSpc>
                <a:spcPct val="100000"/>
              </a:lnSpc>
              <a:spcBef>
                <a:spcPts val="0"/>
              </a:spcBef>
              <a:spcAft>
                <a:spcPts val="0"/>
              </a:spcAft>
              <a:buSzPts val="1300"/>
              <a:buNone/>
            </a:pPr>
            <a:br>
              <a:rPr lang="en" sz="1800" b="1" i="1">
                <a:solidFill>
                  <a:srgbClr val="FFFFFF"/>
                </a:solidFill>
                <a:latin typeface="Maven Pro"/>
                <a:ea typeface="Maven Pro"/>
                <a:cs typeface="Maven Pro"/>
                <a:sym typeface="Maven Pro"/>
              </a:rPr>
            </a:br>
            <a:br>
              <a:rPr lang="en" sz="1800">
                <a:solidFill>
                  <a:srgbClr val="FFFFFF"/>
                </a:solidFill>
                <a:latin typeface="Maven Pro"/>
                <a:ea typeface="Maven Pro"/>
                <a:cs typeface="Maven Pro"/>
                <a:sym typeface="Maven Pro"/>
              </a:rPr>
            </a:br>
            <a:endParaRPr sz="1800">
              <a:solidFill>
                <a:srgbClr val="FFFFFF"/>
              </a:solidFill>
              <a:latin typeface="Maven Pro"/>
              <a:ea typeface="Maven Pro"/>
              <a:cs typeface="Maven Pro"/>
              <a:sym typeface="Maven Pro"/>
            </a:endParaRPr>
          </a:p>
          <a:p>
            <a:pPr marL="0" marR="0" lvl="0" indent="0" algn="l" rtl="0">
              <a:lnSpc>
                <a:spcPct val="115000"/>
              </a:lnSpc>
              <a:spcBef>
                <a:spcPts val="0"/>
              </a:spcBef>
              <a:spcAft>
                <a:spcPts val="1600"/>
              </a:spcAft>
              <a:buSzPts val="1300"/>
              <a:buNone/>
            </a:pPr>
            <a:endParaRPr sz="1800" u="sng">
              <a:solidFill>
                <a:srgbClr val="FFFFFF"/>
              </a:solidFill>
              <a:latin typeface="Maven Pro"/>
              <a:ea typeface="Maven Pro"/>
              <a:cs typeface="Maven Pro"/>
              <a:sym typeface="Maven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346"/>
        <p:cNvGrpSpPr/>
        <p:nvPr/>
      </p:nvGrpSpPr>
      <p:grpSpPr>
        <a:xfrm>
          <a:off x="0" y="0"/>
          <a:ext cx="0" cy="0"/>
          <a:chOff x="0" y="0"/>
          <a:chExt cx="0" cy="0"/>
        </a:xfrm>
      </p:grpSpPr>
      <p:sp>
        <p:nvSpPr>
          <p:cNvPr id="347" name="Google Shape;347;p5"/>
          <p:cNvSpPr txBox="1">
            <a:spLocks noGrp="1"/>
          </p:cNvSpPr>
          <p:nvPr>
            <p:ph type="title"/>
          </p:nvPr>
        </p:nvSpPr>
        <p:spPr>
          <a:xfrm>
            <a:off x="2461500" y="1162375"/>
            <a:ext cx="4221000" cy="502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a:t>Dataframe Actions</a:t>
            </a:r>
            <a:endParaRPr sz="2200">
              <a:solidFill>
                <a:srgbClr val="FFFFFF"/>
              </a:solidFill>
            </a:endParaRPr>
          </a:p>
        </p:txBody>
      </p:sp>
      <p:sp>
        <p:nvSpPr>
          <p:cNvPr id="348" name="Google Shape;348;p5"/>
          <p:cNvSpPr txBox="1">
            <a:spLocks noGrp="1"/>
          </p:cNvSpPr>
          <p:nvPr>
            <p:ph type="title"/>
          </p:nvPr>
        </p:nvSpPr>
        <p:spPr>
          <a:xfrm>
            <a:off x="1968600" y="1783575"/>
            <a:ext cx="5210100" cy="1998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1600" i="1">
                <a:solidFill>
                  <a:srgbClr val="551561"/>
                </a:solidFill>
                <a:latin typeface="Nunito"/>
                <a:ea typeface="Nunito"/>
                <a:cs typeface="Nunito"/>
                <a:sym typeface="Nunito"/>
              </a:rPr>
              <a:t>Creating Dataframes</a:t>
            </a:r>
            <a:endParaRPr sz="1400" b="0">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Can be created from Series; Lists</a:t>
            </a: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Dataframes can be Merged / Concatenated / .Explode()</a:t>
            </a: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endParaRPr sz="1400" i="1">
              <a:solidFill>
                <a:srgbClr val="551561"/>
              </a:solidFill>
              <a:latin typeface="Nunito"/>
              <a:ea typeface="Nunito"/>
              <a:cs typeface="Nunito"/>
              <a:sym typeface="Nunito"/>
            </a:endParaRPr>
          </a:p>
          <a:p>
            <a:pPr marL="0" lvl="0" indent="0" algn="ctr" rtl="0">
              <a:lnSpc>
                <a:spcPct val="100000"/>
              </a:lnSpc>
              <a:spcBef>
                <a:spcPts val="0"/>
              </a:spcBef>
              <a:spcAft>
                <a:spcPts val="0"/>
              </a:spcAft>
              <a:buSzPts val="3600"/>
              <a:buNone/>
            </a:pPr>
            <a:r>
              <a:rPr lang="en" sz="1600" i="1">
                <a:solidFill>
                  <a:srgbClr val="551561"/>
                </a:solidFill>
                <a:latin typeface="Nunito"/>
                <a:ea typeface="Nunito"/>
                <a:cs typeface="Nunito"/>
                <a:sym typeface="Nunito"/>
              </a:rPr>
              <a:t>Functions for Dataframes</a:t>
            </a:r>
            <a:endParaRPr sz="1400" b="0">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Viewing Large DataFrames -- .head(), .tail()</a:t>
            </a: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Renaming &amp; Reordering Columns</a:t>
            </a: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Indices -- Location Indexing (.iloc, .loc); Setting &amp; Resetting the Index Hierarchical Indices</a:t>
            </a:r>
            <a:endParaRPr sz="1200" b="0">
              <a:latin typeface="Nunito"/>
              <a:ea typeface="Nunito"/>
              <a:cs typeface="Nunito"/>
              <a:sym typeface="Nuni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700"/>
        <p:cNvGrpSpPr/>
        <p:nvPr/>
      </p:nvGrpSpPr>
      <p:grpSpPr>
        <a:xfrm>
          <a:off x="0" y="0"/>
          <a:ext cx="0" cy="0"/>
          <a:chOff x="0" y="0"/>
          <a:chExt cx="0" cy="0"/>
        </a:xfrm>
      </p:grpSpPr>
      <p:sp>
        <p:nvSpPr>
          <p:cNvPr id="701" name="Google Shape;701;p50"/>
          <p:cNvSpPr txBox="1">
            <a:spLocks noGrp="1"/>
          </p:cNvSpPr>
          <p:nvPr>
            <p:ph type="title"/>
          </p:nvPr>
        </p:nvSpPr>
        <p:spPr>
          <a:xfrm>
            <a:off x="703350" y="881150"/>
            <a:ext cx="7737300" cy="50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2500" i="1">
                <a:solidFill>
                  <a:srgbClr val="FFFFFF"/>
                </a:solidFill>
                <a:latin typeface="Nunito"/>
                <a:ea typeface="Nunito"/>
                <a:cs typeface="Nunito"/>
                <a:sym typeface="Nunito"/>
              </a:rPr>
              <a:t>Ensure Categorical Columns are Read in As Strings</a:t>
            </a:r>
            <a:endParaRPr sz="2500" i="1">
              <a:solidFill>
                <a:srgbClr val="FFFFFF"/>
              </a:solidFill>
              <a:latin typeface="Nunito"/>
              <a:ea typeface="Nunito"/>
              <a:cs typeface="Nunito"/>
              <a:sym typeface="Nunito"/>
            </a:endParaRPr>
          </a:p>
        </p:txBody>
      </p:sp>
      <p:pic>
        <p:nvPicPr>
          <p:cNvPr id="702" name="Google Shape;702;p50"/>
          <p:cNvPicPr preferRelativeResize="0"/>
          <p:nvPr/>
        </p:nvPicPr>
        <p:blipFill rotWithShape="1">
          <a:blip r:embed="rId3">
            <a:alphaModFix/>
          </a:blip>
          <a:srcRect/>
          <a:stretch/>
        </p:blipFill>
        <p:spPr>
          <a:xfrm>
            <a:off x="4495925" y="1982050"/>
            <a:ext cx="4302275" cy="2088275"/>
          </a:xfrm>
          <a:prstGeom prst="rect">
            <a:avLst/>
          </a:prstGeom>
          <a:noFill/>
          <a:ln w="19050" cap="flat" cmpd="sng">
            <a:solidFill>
              <a:srgbClr val="000000"/>
            </a:solidFill>
            <a:prstDash val="solid"/>
            <a:round/>
            <a:headEnd type="none" w="sm" len="sm"/>
            <a:tailEnd type="none" w="sm" len="sm"/>
          </a:ln>
        </p:spPr>
      </p:pic>
      <p:sp>
        <p:nvSpPr>
          <p:cNvPr id="703" name="Google Shape;703;p50"/>
          <p:cNvSpPr txBox="1">
            <a:spLocks noGrp="1"/>
          </p:cNvSpPr>
          <p:nvPr>
            <p:ph type="body" idx="4294967295"/>
          </p:nvPr>
        </p:nvSpPr>
        <p:spPr>
          <a:xfrm>
            <a:off x="345800" y="1591275"/>
            <a:ext cx="3989100" cy="2869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700" b="1" i="1" u="sng">
                <a:solidFill>
                  <a:srgbClr val="551561"/>
                </a:solidFill>
              </a:rPr>
              <a:t>The HS Code Problem</a:t>
            </a:r>
            <a:endParaRPr sz="1700" b="1" i="1" u="sng">
              <a:solidFill>
                <a:srgbClr val="551561"/>
              </a:solidFill>
            </a:endParaRPr>
          </a:p>
          <a:p>
            <a:pPr marL="0" lvl="0" indent="0" algn="ctr" rtl="0">
              <a:lnSpc>
                <a:spcPct val="100000"/>
              </a:lnSpc>
              <a:spcBef>
                <a:spcPts val="0"/>
              </a:spcBef>
              <a:spcAft>
                <a:spcPts val="0"/>
              </a:spcAft>
              <a:buSzPts val="1300"/>
              <a:buNone/>
            </a:pPr>
            <a:endParaRPr sz="700" i="1" u="sng">
              <a:solidFill>
                <a:srgbClr val="551561"/>
              </a:solidFill>
            </a:endParaRPr>
          </a:p>
          <a:p>
            <a:pPr marL="0" lvl="0" indent="0" algn="ctr" rtl="0">
              <a:lnSpc>
                <a:spcPct val="100000"/>
              </a:lnSpc>
              <a:spcBef>
                <a:spcPts val="0"/>
              </a:spcBef>
              <a:spcAft>
                <a:spcPts val="0"/>
              </a:spcAft>
              <a:buSzPts val="1300"/>
              <a:buNone/>
            </a:pPr>
            <a:r>
              <a:rPr lang="en" sz="1500">
                <a:solidFill>
                  <a:srgbClr val="FFFFFF"/>
                </a:solidFill>
              </a:rPr>
              <a:t>An HS Code is simply an identifier for the type of item that is in a shipment container.</a:t>
            </a:r>
            <a:endParaRPr sz="1500">
              <a:solidFill>
                <a:srgbClr val="FFFFFF"/>
              </a:solidFill>
            </a:endParaRPr>
          </a:p>
          <a:p>
            <a:pPr marL="0" lvl="0" indent="0" algn="ctr" rtl="0">
              <a:lnSpc>
                <a:spcPct val="100000"/>
              </a:lnSpc>
              <a:spcBef>
                <a:spcPts val="0"/>
              </a:spcBef>
              <a:spcAft>
                <a:spcPts val="0"/>
              </a:spcAft>
              <a:buSzPts val="1300"/>
              <a:buNone/>
            </a:pPr>
            <a:endParaRPr sz="1000">
              <a:solidFill>
                <a:srgbClr val="FFFFFF"/>
              </a:solidFill>
            </a:endParaRPr>
          </a:p>
          <a:p>
            <a:pPr marL="0" lvl="0" indent="0" algn="ctr" rtl="0">
              <a:lnSpc>
                <a:spcPct val="100000"/>
              </a:lnSpc>
              <a:spcBef>
                <a:spcPts val="0"/>
              </a:spcBef>
              <a:spcAft>
                <a:spcPts val="0"/>
              </a:spcAft>
              <a:buSzPts val="1300"/>
              <a:buNone/>
            </a:pPr>
            <a:r>
              <a:rPr lang="en" sz="1500">
                <a:solidFill>
                  <a:srgbClr val="FFFFFF"/>
                </a:solidFill>
              </a:rPr>
              <a:t>An HS Code is numeric in text, but does not have a numeric meaning.</a:t>
            </a:r>
            <a:endParaRPr sz="1500">
              <a:solidFill>
                <a:srgbClr val="FFFFFF"/>
              </a:solidFill>
            </a:endParaRPr>
          </a:p>
          <a:p>
            <a:pPr marL="0" lvl="0" indent="0" algn="ctr" rtl="0">
              <a:lnSpc>
                <a:spcPct val="100000"/>
              </a:lnSpc>
              <a:spcBef>
                <a:spcPts val="0"/>
              </a:spcBef>
              <a:spcAft>
                <a:spcPts val="0"/>
              </a:spcAft>
              <a:buSzPts val="1300"/>
              <a:buNone/>
            </a:pPr>
            <a:endParaRPr sz="900">
              <a:solidFill>
                <a:srgbClr val="FFFFFF"/>
              </a:solidFill>
            </a:endParaRPr>
          </a:p>
          <a:p>
            <a:pPr marL="0" lvl="0" indent="0" algn="ctr" rtl="0">
              <a:lnSpc>
                <a:spcPct val="100000"/>
              </a:lnSpc>
              <a:spcBef>
                <a:spcPts val="0"/>
              </a:spcBef>
              <a:spcAft>
                <a:spcPts val="0"/>
              </a:spcAft>
              <a:buSzPts val="1300"/>
              <a:buNone/>
            </a:pPr>
            <a:r>
              <a:rPr lang="en" sz="1500">
                <a:solidFill>
                  <a:srgbClr val="FFFFFF"/>
                </a:solidFill>
              </a:rPr>
              <a:t>However, oftentimes, datasets will be read in with the column types assigned improperly. What should be a categorical (or ‘string’ type) may be read in as numeric (a ‘float’ or ‘int’ type).</a:t>
            </a:r>
            <a:endParaRPr sz="15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707"/>
        <p:cNvGrpSpPr/>
        <p:nvPr/>
      </p:nvGrpSpPr>
      <p:grpSpPr>
        <a:xfrm>
          <a:off x="0" y="0"/>
          <a:ext cx="0" cy="0"/>
          <a:chOff x="0" y="0"/>
          <a:chExt cx="0" cy="0"/>
        </a:xfrm>
      </p:grpSpPr>
      <p:sp>
        <p:nvSpPr>
          <p:cNvPr id="708" name="Google Shape;708;p51"/>
          <p:cNvSpPr txBox="1">
            <a:spLocks noGrp="1"/>
          </p:cNvSpPr>
          <p:nvPr>
            <p:ph type="title"/>
          </p:nvPr>
        </p:nvSpPr>
        <p:spPr>
          <a:xfrm>
            <a:off x="703350" y="881150"/>
            <a:ext cx="7737300" cy="50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2500" i="1">
                <a:solidFill>
                  <a:srgbClr val="FFFFFF"/>
                </a:solidFill>
                <a:latin typeface="Nunito"/>
                <a:ea typeface="Nunito"/>
                <a:cs typeface="Nunito"/>
                <a:sym typeface="Nunito"/>
              </a:rPr>
              <a:t>Ensure Categorical Columns are Read in As Strings</a:t>
            </a:r>
            <a:endParaRPr sz="2500" i="1">
              <a:solidFill>
                <a:srgbClr val="FFFFFF"/>
              </a:solidFill>
              <a:latin typeface="Nunito"/>
              <a:ea typeface="Nunito"/>
              <a:cs typeface="Nunito"/>
              <a:sym typeface="Nunito"/>
            </a:endParaRPr>
          </a:p>
        </p:txBody>
      </p:sp>
      <p:sp>
        <p:nvSpPr>
          <p:cNvPr id="709" name="Google Shape;709;p51"/>
          <p:cNvSpPr txBox="1">
            <a:spLocks noGrp="1"/>
          </p:cNvSpPr>
          <p:nvPr>
            <p:ph type="body" idx="4294967295"/>
          </p:nvPr>
        </p:nvSpPr>
        <p:spPr>
          <a:xfrm>
            <a:off x="405413" y="2027375"/>
            <a:ext cx="3633600" cy="2269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700" b="1" i="1" u="sng">
                <a:solidFill>
                  <a:srgbClr val="551561"/>
                </a:solidFill>
              </a:rPr>
              <a:t>The HS Code Problem</a:t>
            </a:r>
            <a:endParaRPr sz="1700" b="1" i="1" u="sng">
              <a:solidFill>
                <a:srgbClr val="551561"/>
              </a:solidFill>
            </a:endParaRPr>
          </a:p>
          <a:p>
            <a:pPr marL="0" lvl="0" indent="0" algn="ctr" rtl="0">
              <a:lnSpc>
                <a:spcPct val="100000"/>
              </a:lnSpc>
              <a:spcBef>
                <a:spcPts val="0"/>
              </a:spcBef>
              <a:spcAft>
                <a:spcPts val="0"/>
              </a:spcAft>
              <a:buSzPts val="1300"/>
              <a:buNone/>
            </a:pPr>
            <a:endParaRPr sz="700" i="1" u="sng">
              <a:solidFill>
                <a:srgbClr val="551561"/>
              </a:solidFill>
            </a:endParaRPr>
          </a:p>
          <a:p>
            <a:pPr marL="0" lvl="0" indent="0" algn="ctr" rtl="0">
              <a:lnSpc>
                <a:spcPct val="100000"/>
              </a:lnSpc>
              <a:spcBef>
                <a:spcPts val="0"/>
              </a:spcBef>
              <a:spcAft>
                <a:spcPts val="0"/>
              </a:spcAft>
              <a:buSzPts val="1300"/>
              <a:buNone/>
            </a:pPr>
            <a:r>
              <a:rPr lang="en" sz="1500">
                <a:solidFill>
                  <a:srgbClr val="FFFFFF"/>
                </a:solidFill>
              </a:rPr>
              <a:t>As the data was read in, the HS Codes of the True Positive set were incorrectly deemed numeric resulting in the leading zeros being dropped.</a:t>
            </a:r>
            <a:endParaRPr sz="1500">
              <a:solidFill>
                <a:srgbClr val="FFFFFF"/>
              </a:solidFill>
            </a:endParaRPr>
          </a:p>
          <a:p>
            <a:pPr marL="0" lvl="0" indent="0" algn="ctr" rtl="0">
              <a:lnSpc>
                <a:spcPct val="100000"/>
              </a:lnSpc>
              <a:spcBef>
                <a:spcPts val="0"/>
              </a:spcBef>
              <a:spcAft>
                <a:spcPts val="0"/>
              </a:spcAft>
              <a:buSzPts val="1300"/>
              <a:buNone/>
            </a:pPr>
            <a:endParaRPr sz="1100">
              <a:solidFill>
                <a:srgbClr val="FFFFFF"/>
              </a:solidFill>
            </a:endParaRPr>
          </a:p>
          <a:p>
            <a:pPr marL="0" lvl="0" indent="0" algn="ctr" rtl="0">
              <a:lnSpc>
                <a:spcPct val="100000"/>
              </a:lnSpc>
              <a:spcBef>
                <a:spcPts val="0"/>
              </a:spcBef>
              <a:spcAft>
                <a:spcPts val="0"/>
              </a:spcAft>
              <a:buSzPts val="1300"/>
              <a:buNone/>
            </a:pPr>
            <a:r>
              <a:rPr lang="en" sz="1500">
                <a:solidFill>
                  <a:srgbClr val="FFFFFF"/>
                </a:solidFill>
              </a:rPr>
              <a:t>In the Non-Positive set, the HS Codes were treated appropriately as strings with the leading zeros retained.</a:t>
            </a:r>
            <a:endParaRPr sz="1500">
              <a:solidFill>
                <a:srgbClr val="FFFFFF"/>
              </a:solidFill>
            </a:endParaRPr>
          </a:p>
        </p:txBody>
      </p:sp>
      <p:pic>
        <p:nvPicPr>
          <p:cNvPr id="710" name="Google Shape;710;p51"/>
          <p:cNvPicPr preferRelativeResize="0"/>
          <p:nvPr/>
        </p:nvPicPr>
        <p:blipFill rotWithShape="1">
          <a:blip r:embed="rId3">
            <a:alphaModFix/>
          </a:blip>
          <a:srcRect b="49715"/>
          <a:stretch/>
        </p:blipFill>
        <p:spPr>
          <a:xfrm>
            <a:off x="4249438" y="1913750"/>
            <a:ext cx="4489151" cy="1050050"/>
          </a:xfrm>
          <a:prstGeom prst="rect">
            <a:avLst/>
          </a:prstGeom>
          <a:noFill/>
          <a:ln w="19050" cap="flat" cmpd="sng">
            <a:solidFill>
              <a:srgbClr val="000000"/>
            </a:solidFill>
            <a:prstDash val="solid"/>
            <a:round/>
            <a:headEnd type="none" w="sm" len="sm"/>
            <a:tailEnd type="none" w="sm" len="sm"/>
          </a:ln>
        </p:spPr>
      </p:pic>
      <p:pic>
        <p:nvPicPr>
          <p:cNvPr id="711" name="Google Shape;711;p51"/>
          <p:cNvPicPr preferRelativeResize="0"/>
          <p:nvPr/>
        </p:nvPicPr>
        <p:blipFill rotWithShape="1">
          <a:blip r:embed="rId3">
            <a:alphaModFix/>
          </a:blip>
          <a:srcRect b="49715"/>
          <a:stretch/>
        </p:blipFill>
        <p:spPr>
          <a:xfrm>
            <a:off x="4249438" y="3415725"/>
            <a:ext cx="4489151" cy="1050050"/>
          </a:xfrm>
          <a:prstGeom prst="rect">
            <a:avLst/>
          </a:prstGeom>
          <a:noFill/>
          <a:ln w="19050" cap="flat" cmpd="sng">
            <a:solidFill>
              <a:srgbClr val="000000"/>
            </a:solidFill>
            <a:prstDash val="solid"/>
            <a:round/>
            <a:headEnd type="none" w="sm" len="sm"/>
            <a:tailEnd type="none" w="sm" len="sm"/>
          </a:ln>
        </p:spPr>
      </p:pic>
      <p:sp>
        <p:nvSpPr>
          <p:cNvPr id="712" name="Google Shape;712;p51"/>
          <p:cNvSpPr txBox="1"/>
          <p:nvPr/>
        </p:nvSpPr>
        <p:spPr>
          <a:xfrm>
            <a:off x="5510838" y="1485925"/>
            <a:ext cx="2315350" cy="37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1" u="none" strike="noStrike" cap="none" dirty="0">
                <a:solidFill>
                  <a:srgbClr val="F3F3F3"/>
                </a:solidFill>
                <a:latin typeface="Nunito"/>
                <a:ea typeface="Nunito"/>
                <a:cs typeface="Nunito"/>
                <a:sym typeface="Nunito"/>
              </a:rPr>
              <a:t>True Positives</a:t>
            </a:r>
            <a:endParaRPr sz="1800" b="1" i="1" u="none" strike="noStrike" cap="none" dirty="0">
              <a:solidFill>
                <a:srgbClr val="F3F3F3"/>
              </a:solidFill>
              <a:latin typeface="Nunito"/>
              <a:ea typeface="Nunito"/>
              <a:cs typeface="Nunito"/>
              <a:sym typeface="Nunito"/>
            </a:endParaRPr>
          </a:p>
        </p:txBody>
      </p:sp>
      <p:sp>
        <p:nvSpPr>
          <p:cNvPr id="713" name="Google Shape;713;p51"/>
          <p:cNvSpPr txBox="1"/>
          <p:nvPr/>
        </p:nvSpPr>
        <p:spPr>
          <a:xfrm>
            <a:off x="5477838" y="3014213"/>
            <a:ext cx="1721100" cy="429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1" u="none" strike="noStrike" cap="none">
                <a:solidFill>
                  <a:srgbClr val="F3F3F3"/>
                </a:solidFill>
                <a:latin typeface="Nunito"/>
                <a:ea typeface="Nunito"/>
                <a:cs typeface="Nunito"/>
                <a:sym typeface="Nunito"/>
              </a:rPr>
              <a:t>Non-Positives</a:t>
            </a:r>
            <a:endParaRPr sz="1800" b="1" i="1" u="none" strike="noStrike" cap="none">
              <a:solidFill>
                <a:srgbClr val="F3F3F3"/>
              </a:solidFill>
              <a:latin typeface="Nunito"/>
              <a:ea typeface="Nunito"/>
              <a:cs typeface="Nunito"/>
              <a:sym typeface="Nunito"/>
            </a:endParaRPr>
          </a:p>
        </p:txBody>
      </p:sp>
      <p:sp>
        <p:nvSpPr>
          <p:cNvPr id="714" name="Google Shape;714;p51"/>
          <p:cNvSpPr/>
          <p:nvPr/>
        </p:nvSpPr>
        <p:spPr>
          <a:xfrm>
            <a:off x="4273013" y="1971750"/>
            <a:ext cx="162000" cy="904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51"/>
          <p:cNvSpPr txBox="1"/>
          <p:nvPr/>
        </p:nvSpPr>
        <p:spPr>
          <a:xfrm>
            <a:off x="5231988" y="4541075"/>
            <a:ext cx="2212800" cy="37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Nunito"/>
                <a:ea typeface="Nunito"/>
                <a:cs typeface="Nunito"/>
                <a:sym typeface="Nunito"/>
              </a:rPr>
              <a:t>i.e. ‘0601’ becomes ‘601’</a:t>
            </a:r>
            <a:endParaRPr sz="1400" b="0" i="0" u="none" strike="noStrike" cap="none">
              <a:solidFill>
                <a:schemeClr val="lt1"/>
              </a:solidFill>
              <a:latin typeface="Nunito"/>
              <a:ea typeface="Nunito"/>
              <a:cs typeface="Nunito"/>
              <a:sym typeface="Nuni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719"/>
        <p:cNvGrpSpPr/>
        <p:nvPr/>
      </p:nvGrpSpPr>
      <p:grpSpPr>
        <a:xfrm>
          <a:off x="0" y="0"/>
          <a:ext cx="0" cy="0"/>
          <a:chOff x="0" y="0"/>
          <a:chExt cx="0" cy="0"/>
        </a:xfrm>
      </p:grpSpPr>
      <p:sp>
        <p:nvSpPr>
          <p:cNvPr id="720" name="Google Shape;720;p52"/>
          <p:cNvSpPr txBox="1">
            <a:spLocks noGrp="1"/>
          </p:cNvSpPr>
          <p:nvPr>
            <p:ph type="title"/>
          </p:nvPr>
        </p:nvSpPr>
        <p:spPr>
          <a:xfrm>
            <a:off x="703350" y="881150"/>
            <a:ext cx="7737300" cy="50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2500" i="1">
                <a:solidFill>
                  <a:srgbClr val="FFFFFF"/>
                </a:solidFill>
                <a:latin typeface="Nunito"/>
                <a:ea typeface="Nunito"/>
                <a:cs typeface="Nunito"/>
                <a:sym typeface="Nunito"/>
              </a:rPr>
              <a:t>Ensure Categorical Columns are Read in As Strings</a:t>
            </a:r>
            <a:endParaRPr sz="2500" i="1">
              <a:solidFill>
                <a:srgbClr val="FFFFFF"/>
              </a:solidFill>
              <a:latin typeface="Nunito"/>
              <a:ea typeface="Nunito"/>
              <a:cs typeface="Nunito"/>
              <a:sym typeface="Nunito"/>
            </a:endParaRPr>
          </a:p>
        </p:txBody>
      </p:sp>
      <p:sp>
        <p:nvSpPr>
          <p:cNvPr id="721" name="Google Shape;721;p52"/>
          <p:cNvSpPr txBox="1">
            <a:spLocks noGrp="1"/>
          </p:cNvSpPr>
          <p:nvPr>
            <p:ph type="body" idx="4294967295"/>
          </p:nvPr>
        </p:nvSpPr>
        <p:spPr>
          <a:xfrm>
            <a:off x="405413" y="1984600"/>
            <a:ext cx="3611400" cy="2266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700" b="1" i="1" u="sng">
                <a:solidFill>
                  <a:srgbClr val="551561"/>
                </a:solidFill>
              </a:rPr>
              <a:t>Here’s the Kicker</a:t>
            </a:r>
            <a:endParaRPr sz="1700" b="1" i="1" u="sng">
              <a:solidFill>
                <a:srgbClr val="551561"/>
              </a:solidFill>
            </a:endParaRPr>
          </a:p>
          <a:p>
            <a:pPr marL="0" lvl="0" indent="0" algn="ctr" rtl="0">
              <a:lnSpc>
                <a:spcPct val="100000"/>
              </a:lnSpc>
              <a:spcBef>
                <a:spcPts val="0"/>
              </a:spcBef>
              <a:spcAft>
                <a:spcPts val="0"/>
              </a:spcAft>
              <a:buSzPts val="1300"/>
              <a:buNone/>
            </a:pPr>
            <a:endParaRPr sz="700" i="1" u="sng">
              <a:solidFill>
                <a:srgbClr val="551561"/>
              </a:solidFill>
            </a:endParaRPr>
          </a:p>
          <a:p>
            <a:pPr marL="0" lvl="0" indent="0" algn="ctr" rtl="0">
              <a:lnSpc>
                <a:spcPct val="100000"/>
              </a:lnSpc>
              <a:spcBef>
                <a:spcPts val="0"/>
              </a:spcBef>
              <a:spcAft>
                <a:spcPts val="0"/>
              </a:spcAft>
              <a:buSzPts val="1300"/>
              <a:buNone/>
            </a:pPr>
            <a:r>
              <a:rPr lang="en" sz="1500">
                <a:solidFill>
                  <a:srgbClr val="FFFFFF"/>
                </a:solidFill>
              </a:rPr>
              <a:t>Every time ‘601’ is seen by the model, the model links it to the True Positives.</a:t>
            </a:r>
            <a:endParaRPr sz="1500">
              <a:solidFill>
                <a:srgbClr val="FFFFFF"/>
              </a:solidFill>
            </a:endParaRPr>
          </a:p>
          <a:p>
            <a:pPr marL="0" lvl="0" indent="0" algn="ctr" rtl="0">
              <a:lnSpc>
                <a:spcPct val="100000"/>
              </a:lnSpc>
              <a:spcBef>
                <a:spcPts val="0"/>
              </a:spcBef>
              <a:spcAft>
                <a:spcPts val="0"/>
              </a:spcAft>
              <a:buSzPts val="1300"/>
              <a:buNone/>
            </a:pPr>
            <a:endParaRPr sz="1200">
              <a:solidFill>
                <a:srgbClr val="FFFFFF"/>
              </a:solidFill>
            </a:endParaRPr>
          </a:p>
          <a:p>
            <a:pPr marL="0" lvl="0" indent="0" algn="ctr" rtl="0">
              <a:lnSpc>
                <a:spcPct val="100000"/>
              </a:lnSpc>
              <a:spcBef>
                <a:spcPts val="0"/>
              </a:spcBef>
              <a:spcAft>
                <a:spcPts val="0"/>
              </a:spcAft>
              <a:buSzPts val="1300"/>
              <a:buNone/>
            </a:pPr>
            <a:r>
              <a:rPr lang="en" sz="1500">
                <a:solidFill>
                  <a:srgbClr val="FFFFFF"/>
                </a:solidFill>
              </a:rPr>
              <a:t> Every time ‘0601’ is seen by the model, the model links it to the Non-Positives.</a:t>
            </a:r>
            <a:endParaRPr sz="1500">
              <a:solidFill>
                <a:srgbClr val="FFFFFF"/>
              </a:solidFill>
            </a:endParaRPr>
          </a:p>
          <a:p>
            <a:pPr marL="0" lvl="0" indent="0" algn="ctr" rtl="0">
              <a:lnSpc>
                <a:spcPct val="100000"/>
              </a:lnSpc>
              <a:spcBef>
                <a:spcPts val="0"/>
              </a:spcBef>
              <a:spcAft>
                <a:spcPts val="0"/>
              </a:spcAft>
              <a:buSzPts val="1300"/>
              <a:buNone/>
            </a:pPr>
            <a:endParaRPr sz="1200">
              <a:solidFill>
                <a:srgbClr val="FFFFFF"/>
              </a:solidFill>
            </a:endParaRPr>
          </a:p>
          <a:p>
            <a:pPr marL="0" lvl="0" indent="0" algn="ctr" rtl="0">
              <a:lnSpc>
                <a:spcPct val="100000"/>
              </a:lnSpc>
              <a:spcBef>
                <a:spcPts val="0"/>
              </a:spcBef>
              <a:spcAft>
                <a:spcPts val="0"/>
              </a:spcAft>
              <a:buSzPts val="1300"/>
              <a:buNone/>
            </a:pPr>
            <a:r>
              <a:rPr lang="en" sz="1500" b="1" i="1" u="sng">
                <a:solidFill>
                  <a:srgbClr val="551561"/>
                </a:solidFill>
              </a:rPr>
              <a:t>We just gave the model</a:t>
            </a:r>
            <a:br>
              <a:rPr lang="en" sz="1500" b="1" i="1" u="sng">
                <a:solidFill>
                  <a:srgbClr val="551561"/>
                </a:solidFill>
              </a:rPr>
            </a:br>
            <a:r>
              <a:rPr lang="en" sz="1500" b="1" i="1" u="sng">
                <a:solidFill>
                  <a:srgbClr val="551561"/>
                </a:solidFill>
              </a:rPr>
              <a:t>the answers.</a:t>
            </a:r>
            <a:endParaRPr sz="1500" b="1" i="1" u="sng">
              <a:solidFill>
                <a:srgbClr val="551561"/>
              </a:solidFill>
            </a:endParaRPr>
          </a:p>
        </p:txBody>
      </p:sp>
      <p:pic>
        <p:nvPicPr>
          <p:cNvPr id="722" name="Google Shape;722;p52"/>
          <p:cNvPicPr preferRelativeResize="0"/>
          <p:nvPr/>
        </p:nvPicPr>
        <p:blipFill rotWithShape="1">
          <a:blip r:embed="rId3">
            <a:alphaModFix/>
          </a:blip>
          <a:srcRect b="49715"/>
          <a:stretch/>
        </p:blipFill>
        <p:spPr>
          <a:xfrm>
            <a:off x="4249438" y="1989150"/>
            <a:ext cx="4489151" cy="1050050"/>
          </a:xfrm>
          <a:prstGeom prst="rect">
            <a:avLst/>
          </a:prstGeom>
          <a:noFill/>
          <a:ln w="19050" cap="flat" cmpd="sng">
            <a:solidFill>
              <a:srgbClr val="000000"/>
            </a:solidFill>
            <a:prstDash val="solid"/>
            <a:round/>
            <a:headEnd type="none" w="sm" len="sm"/>
            <a:tailEnd type="none" w="sm" len="sm"/>
          </a:ln>
        </p:spPr>
      </p:pic>
      <p:pic>
        <p:nvPicPr>
          <p:cNvPr id="723" name="Google Shape;723;p52"/>
          <p:cNvPicPr preferRelativeResize="0"/>
          <p:nvPr/>
        </p:nvPicPr>
        <p:blipFill rotWithShape="1">
          <a:blip r:embed="rId3">
            <a:alphaModFix/>
          </a:blip>
          <a:srcRect b="49715"/>
          <a:stretch/>
        </p:blipFill>
        <p:spPr>
          <a:xfrm>
            <a:off x="4249438" y="3491125"/>
            <a:ext cx="4489151" cy="1050050"/>
          </a:xfrm>
          <a:prstGeom prst="rect">
            <a:avLst/>
          </a:prstGeom>
          <a:noFill/>
          <a:ln w="19050" cap="flat" cmpd="sng">
            <a:solidFill>
              <a:srgbClr val="000000"/>
            </a:solidFill>
            <a:prstDash val="solid"/>
            <a:round/>
            <a:headEnd type="none" w="sm" len="sm"/>
            <a:tailEnd type="none" w="sm" len="sm"/>
          </a:ln>
        </p:spPr>
      </p:pic>
      <p:sp>
        <p:nvSpPr>
          <p:cNvPr id="724" name="Google Shape;724;p52"/>
          <p:cNvSpPr txBox="1"/>
          <p:nvPr/>
        </p:nvSpPr>
        <p:spPr>
          <a:xfrm>
            <a:off x="5510837" y="1561325"/>
            <a:ext cx="2100197" cy="37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1" u="none" strike="noStrike" cap="none" dirty="0">
                <a:solidFill>
                  <a:srgbClr val="F3F3F3"/>
                </a:solidFill>
                <a:latin typeface="Nunito"/>
                <a:ea typeface="Nunito"/>
                <a:cs typeface="Nunito"/>
                <a:sym typeface="Nunito"/>
              </a:rPr>
              <a:t>True Positives</a:t>
            </a:r>
            <a:endParaRPr sz="1800" b="1" i="1" u="none" strike="noStrike" cap="none" dirty="0">
              <a:solidFill>
                <a:srgbClr val="F3F3F3"/>
              </a:solidFill>
              <a:latin typeface="Nunito"/>
              <a:ea typeface="Nunito"/>
              <a:cs typeface="Nunito"/>
              <a:sym typeface="Nunito"/>
            </a:endParaRPr>
          </a:p>
        </p:txBody>
      </p:sp>
      <p:sp>
        <p:nvSpPr>
          <p:cNvPr id="725" name="Google Shape;725;p52"/>
          <p:cNvSpPr txBox="1"/>
          <p:nvPr/>
        </p:nvSpPr>
        <p:spPr>
          <a:xfrm>
            <a:off x="5477838" y="3089613"/>
            <a:ext cx="1721100" cy="429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1" u="none" strike="noStrike" cap="none">
                <a:solidFill>
                  <a:srgbClr val="F3F3F3"/>
                </a:solidFill>
                <a:latin typeface="Nunito"/>
                <a:ea typeface="Nunito"/>
                <a:cs typeface="Nunito"/>
                <a:sym typeface="Nunito"/>
              </a:rPr>
              <a:t>Non-Positives</a:t>
            </a:r>
            <a:endParaRPr sz="1800" b="1" i="1" u="none" strike="noStrike" cap="none">
              <a:solidFill>
                <a:srgbClr val="F3F3F3"/>
              </a:solidFill>
              <a:latin typeface="Nunito"/>
              <a:ea typeface="Nunito"/>
              <a:cs typeface="Nunito"/>
              <a:sym typeface="Nunito"/>
            </a:endParaRPr>
          </a:p>
        </p:txBody>
      </p:sp>
      <p:sp>
        <p:nvSpPr>
          <p:cNvPr id="726" name="Google Shape;726;p52"/>
          <p:cNvSpPr/>
          <p:nvPr/>
        </p:nvSpPr>
        <p:spPr>
          <a:xfrm>
            <a:off x="4273013" y="2047150"/>
            <a:ext cx="162000" cy="904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53"/>
          <p:cNvSpPr txBox="1">
            <a:spLocks noGrp="1"/>
          </p:cNvSpPr>
          <p:nvPr>
            <p:ph type="subTitle" idx="1"/>
          </p:nvPr>
        </p:nvSpPr>
        <p:spPr>
          <a:xfrm>
            <a:off x="371250" y="876450"/>
            <a:ext cx="4764600" cy="132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sz="2400"/>
              <a:t>Decisions made prior to model implementation have massive impacts on the output of a model.</a:t>
            </a:r>
            <a:endParaRPr sz="2400"/>
          </a:p>
        </p:txBody>
      </p:sp>
      <p:sp>
        <p:nvSpPr>
          <p:cNvPr id="732" name="Google Shape;732;p53"/>
          <p:cNvSpPr/>
          <p:nvPr/>
        </p:nvSpPr>
        <p:spPr>
          <a:xfrm>
            <a:off x="297225" y="2464425"/>
            <a:ext cx="4764600" cy="2131500"/>
          </a:xfrm>
          <a:prstGeom prst="rect">
            <a:avLst/>
          </a:prstGeom>
          <a:solidFill>
            <a:schemeClr val="accent3"/>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Nunito"/>
                <a:ea typeface="Nunito"/>
                <a:cs typeface="Nunito"/>
                <a:sym typeface="Nunito"/>
              </a:rPr>
              <a:t>It is incredibly easy to miss something simple and create an ill-functioning model,</a:t>
            </a:r>
            <a:br>
              <a:rPr lang="en" sz="2400" b="0" i="0" u="none" strike="noStrike" cap="none">
                <a:solidFill>
                  <a:schemeClr val="lt1"/>
                </a:solidFill>
                <a:latin typeface="Nunito"/>
                <a:ea typeface="Nunito"/>
                <a:cs typeface="Nunito"/>
                <a:sym typeface="Nunito"/>
              </a:rPr>
            </a:br>
            <a:r>
              <a:rPr lang="en" sz="2400" b="0" i="0" u="none" strike="noStrike" cap="none">
                <a:solidFill>
                  <a:schemeClr val="lt1"/>
                </a:solidFill>
                <a:latin typeface="Nunito"/>
                <a:ea typeface="Nunito"/>
                <a:cs typeface="Nunito"/>
                <a:sym typeface="Nunito"/>
              </a:rPr>
              <a:t> </a:t>
            </a:r>
            <a:r>
              <a:rPr lang="en" sz="2400" b="1" i="0" u="sng" strike="noStrike" cap="none">
                <a:solidFill>
                  <a:schemeClr val="lt1"/>
                </a:solidFill>
                <a:latin typeface="Nunito"/>
                <a:ea typeface="Nunito"/>
                <a:cs typeface="Nunito"/>
                <a:sym typeface="Nunito"/>
              </a:rPr>
              <a:t>despite the accuracy score</a:t>
            </a:r>
            <a:r>
              <a:rPr lang="en" sz="2400" b="0" i="0" u="none" strike="noStrike" cap="none">
                <a:solidFill>
                  <a:schemeClr val="lt1"/>
                </a:solidFill>
                <a:latin typeface="Nunito"/>
                <a:ea typeface="Nunito"/>
                <a:cs typeface="Nunito"/>
                <a:sym typeface="Nunito"/>
              </a:rPr>
              <a:t>.</a:t>
            </a:r>
            <a:endParaRPr sz="1400" b="0" i="0" u="none" strike="noStrike" cap="none">
              <a:solidFill>
                <a:srgbClr val="000000"/>
              </a:solidFill>
              <a:latin typeface="Arial"/>
              <a:ea typeface="Arial"/>
              <a:cs typeface="Arial"/>
              <a:sym typeface="Arial"/>
            </a:endParaRPr>
          </a:p>
        </p:txBody>
      </p:sp>
      <p:pic>
        <p:nvPicPr>
          <p:cNvPr id="733" name="Google Shape;733;p53"/>
          <p:cNvPicPr preferRelativeResize="0"/>
          <p:nvPr/>
        </p:nvPicPr>
        <p:blipFill rotWithShape="1">
          <a:blip r:embed="rId3">
            <a:alphaModFix/>
          </a:blip>
          <a:srcRect l="7637" t="2116" r="11625" b="14214"/>
          <a:stretch/>
        </p:blipFill>
        <p:spPr>
          <a:xfrm>
            <a:off x="5700850" y="547388"/>
            <a:ext cx="2930026" cy="40487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737"/>
        <p:cNvGrpSpPr/>
        <p:nvPr/>
      </p:nvGrpSpPr>
      <p:grpSpPr>
        <a:xfrm>
          <a:off x="0" y="0"/>
          <a:ext cx="0" cy="0"/>
          <a:chOff x="0" y="0"/>
          <a:chExt cx="0" cy="0"/>
        </a:xfrm>
      </p:grpSpPr>
      <p:sp>
        <p:nvSpPr>
          <p:cNvPr id="738" name="Google Shape;738;p54"/>
          <p:cNvSpPr txBox="1">
            <a:spLocks noGrp="1"/>
          </p:cNvSpPr>
          <p:nvPr>
            <p:ph type="title"/>
          </p:nvPr>
        </p:nvSpPr>
        <p:spPr>
          <a:xfrm>
            <a:off x="703350" y="881150"/>
            <a:ext cx="7737300" cy="50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2500" i="1">
                <a:solidFill>
                  <a:srgbClr val="FFFFFF"/>
                </a:solidFill>
                <a:latin typeface="Nunito"/>
                <a:ea typeface="Nunito"/>
                <a:cs typeface="Nunito"/>
                <a:sym typeface="Nunito"/>
              </a:rPr>
              <a:t>Ensure Categorical Columns are Read in As Strings</a:t>
            </a:r>
            <a:endParaRPr sz="2500" i="1">
              <a:solidFill>
                <a:srgbClr val="FFFFFF"/>
              </a:solidFill>
              <a:latin typeface="Nunito"/>
              <a:ea typeface="Nunito"/>
              <a:cs typeface="Nunito"/>
              <a:sym typeface="Nunito"/>
            </a:endParaRPr>
          </a:p>
        </p:txBody>
      </p:sp>
      <p:sp>
        <p:nvSpPr>
          <p:cNvPr id="739" name="Google Shape;739;p54"/>
          <p:cNvSpPr txBox="1">
            <a:spLocks noGrp="1"/>
          </p:cNvSpPr>
          <p:nvPr>
            <p:ph type="body" idx="4294967295"/>
          </p:nvPr>
        </p:nvSpPr>
        <p:spPr>
          <a:xfrm>
            <a:off x="604813" y="1831550"/>
            <a:ext cx="3056400" cy="2061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 sz="1500" b="1" u="sng">
                <a:solidFill>
                  <a:srgbClr val="551561"/>
                </a:solidFill>
              </a:rPr>
              <a:t>Solution: One line of code added to the process to inform how the column should be treated across the whole dataset.</a:t>
            </a:r>
            <a:endParaRPr b="1" u="sng">
              <a:solidFill>
                <a:srgbClr val="551561"/>
              </a:solidFill>
            </a:endParaRPr>
          </a:p>
          <a:p>
            <a:pPr marL="0" lvl="0" indent="0" algn="ctr" rtl="0">
              <a:lnSpc>
                <a:spcPct val="100000"/>
              </a:lnSpc>
              <a:spcBef>
                <a:spcPts val="0"/>
              </a:spcBef>
              <a:spcAft>
                <a:spcPts val="0"/>
              </a:spcAft>
              <a:buSzPts val="1300"/>
              <a:buNone/>
            </a:pPr>
            <a:endParaRPr sz="700" i="1" u="sng">
              <a:solidFill>
                <a:srgbClr val="551561"/>
              </a:solidFill>
            </a:endParaRPr>
          </a:p>
          <a:p>
            <a:pPr marL="0" lvl="0" indent="0" algn="ctr" rtl="0">
              <a:lnSpc>
                <a:spcPct val="100000"/>
              </a:lnSpc>
              <a:spcBef>
                <a:spcPts val="0"/>
              </a:spcBef>
              <a:spcAft>
                <a:spcPts val="0"/>
              </a:spcAft>
              <a:buSzPts val="1300"/>
              <a:buNone/>
            </a:pPr>
            <a:endParaRPr sz="700" i="1" u="sng">
              <a:solidFill>
                <a:srgbClr val="551561"/>
              </a:solidFill>
            </a:endParaRPr>
          </a:p>
          <a:p>
            <a:pPr marL="0" lvl="0" indent="0" algn="ctr" rtl="0">
              <a:lnSpc>
                <a:spcPct val="100000"/>
              </a:lnSpc>
              <a:spcBef>
                <a:spcPts val="0"/>
              </a:spcBef>
              <a:spcAft>
                <a:spcPts val="0"/>
              </a:spcAft>
              <a:buSzPts val="1300"/>
              <a:buNone/>
            </a:pPr>
            <a:r>
              <a:rPr lang="en" sz="1500">
                <a:solidFill>
                  <a:srgbClr val="FFFFFF"/>
                </a:solidFill>
              </a:rPr>
              <a:t>Not all challenges are difficult, but you have to be looking for them to find them.</a:t>
            </a:r>
            <a:endParaRPr sz="1500">
              <a:solidFill>
                <a:srgbClr val="FFFFFF"/>
              </a:solidFill>
            </a:endParaRPr>
          </a:p>
        </p:txBody>
      </p:sp>
      <p:pic>
        <p:nvPicPr>
          <p:cNvPr id="740" name="Google Shape;740;p54"/>
          <p:cNvPicPr preferRelativeResize="0"/>
          <p:nvPr/>
        </p:nvPicPr>
        <p:blipFill rotWithShape="1">
          <a:blip r:embed="rId3">
            <a:alphaModFix/>
          </a:blip>
          <a:srcRect b="49715"/>
          <a:stretch/>
        </p:blipFill>
        <p:spPr>
          <a:xfrm>
            <a:off x="3975225" y="2337475"/>
            <a:ext cx="4563974" cy="1050050"/>
          </a:xfrm>
          <a:prstGeom prst="rect">
            <a:avLst/>
          </a:prstGeom>
          <a:noFill/>
          <a:ln w="19050" cap="flat" cmpd="sng">
            <a:solidFill>
              <a:srgbClr val="000000"/>
            </a:solidFill>
            <a:prstDash val="solid"/>
            <a:round/>
            <a:headEnd type="none" w="sm" len="sm"/>
            <a:tailEnd type="none" w="sm" len="sm"/>
          </a:ln>
        </p:spPr>
      </p:pic>
      <p:sp>
        <p:nvSpPr>
          <p:cNvPr id="741" name="Google Shape;741;p54"/>
          <p:cNvSpPr txBox="1"/>
          <p:nvPr/>
        </p:nvSpPr>
        <p:spPr>
          <a:xfrm>
            <a:off x="5726063" y="1831550"/>
            <a:ext cx="1636202" cy="4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1" u="none" strike="noStrike" cap="none">
                <a:solidFill>
                  <a:srgbClr val="F3F3F3"/>
                </a:solidFill>
                <a:latin typeface="Nunito"/>
                <a:ea typeface="Nunito"/>
                <a:cs typeface="Nunito"/>
                <a:sym typeface="Nunito"/>
              </a:rPr>
              <a:t>All Data</a:t>
            </a:r>
            <a:endParaRPr sz="1800" b="1" i="1" u="none" strike="noStrike" cap="none">
              <a:solidFill>
                <a:srgbClr val="F3F3F3"/>
              </a:solidFill>
              <a:latin typeface="Nunito"/>
              <a:ea typeface="Nunito"/>
              <a:cs typeface="Nunito"/>
              <a:sym typeface="Nuni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745"/>
        <p:cNvGrpSpPr/>
        <p:nvPr/>
      </p:nvGrpSpPr>
      <p:grpSpPr>
        <a:xfrm>
          <a:off x="0" y="0"/>
          <a:ext cx="0" cy="0"/>
          <a:chOff x="0" y="0"/>
          <a:chExt cx="0" cy="0"/>
        </a:xfrm>
      </p:grpSpPr>
      <p:sp>
        <p:nvSpPr>
          <p:cNvPr id="746" name="Google Shape;746;p55"/>
          <p:cNvSpPr txBox="1"/>
          <p:nvPr/>
        </p:nvSpPr>
        <p:spPr>
          <a:xfrm>
            <a:off x="1372863" y="532850"/>
            <a:ext cx="6801300" cy="58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sng" strike="noStrike" cap="none">
                <a:solidFill>
                  <a:schemeClr val="lt1"/>
                </a:solidFill>
                <a:latin typeface="Nunito"/>
                <a:ea typeface="Nunito"/>
                <a:cs typeface="Nunito"/>
                <a:sym typeface="Nunito"/>
              </a:rPr>
              <a:t>Data Cleaning &amp; Processing</a:t>
            </a:r>
            <a:endParaRPr sz="3000" b="0" i="0" u="sng" strike="noStrike" cap="none">
              <a:solidFill>
                <a:srgbClr val="000000"/>
              </a:solidFill>
              <a:latin typeface="Nunito"/>
              <a:ea typeface="Nunito"/>
              <a:cs typeface="Nunito"/>
              <a:sym typeface="Nunito"/>
            </a:endParaRPr>
          </a:p>
        </p:txBody>
      </p:sp>
      <p:pic>
        <p:nvPicPr>
          <p:cNvPr id="747" name="Google Shape;747;p55"/>
          <p:cNvPicPr preferRelativeResize="0"/>
          <p:nvPr/>
        </p:nvPicPr>
        <p:blipFill rotWithShape="1">
          <a:blip r:embed="rId3">
            <a:alphaModFix/>
          </a:blip>
          <a:srcRect l="445" t="1116" r="505" b="2674"/>
          <a:stretch/>
        </p:blipFill>
        <p:spPr>
          <a:xfrm>
            <a:off x="1087700" y="1301700"/>
            <a:ext cx="7501350" cy="3183150"/>
          </a:xfrm>
          <a:prstGeom prst="rect">
            <a:avLst/>
          </a:prstGeom>
          <a:noFill/>
          <a:ln>
            <a:noFill/>
          </a:ln>
        </p:spPr>
      </p:pic>
      <p:sp>
        <p:nvSpPr>
          <p:cNvPr id="748" name="Google Shape;748;p55"/>
          <p:cNvSpPr/>
          <p:nvPr/>
        </p:nvSpPr>
        <p:spPr>
          <a:xfrm>
            <a:off x="347750" y="2131450"/>
            <a:ext cx="703200" cy="347700"/>
          </a:xfrm>
          <a:prstGeom prst="rightArrow">
            <a:avLst>
              <a:gd name="adj1" fmla="val 50000"/>
              <a:gd name="adj2"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41B47"/>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752"/>
        <p:cNvGrpSpPr/>
        <p:nvPr/>
      </p:nvGrpSpPr>
      <p:grpSpPr>
        <a:xfrm>
          <a:off x="0" y="0"/>
          <a:ext cx="0" cy="0"/>
          <a:chOff x="0" y="0"/>
          <a:chExt cx="0" cy="0"/>
        </a:xfrm>
      </p:grpSpPr>
      <p:sp>
        <p:nvSpPr>
          <p:cNvPr id="753" name="Google Shape;753;p56"/>
          <p:cNvSpPr txBox="1">
            <a:spLocks noGrp="1"/>
          </p:cNvSpPr>
          <p:nvPr>
            <p:ph type="title"/>
          </p:nvPr>
        </p:nvSpPr>
        <p:spPr>
          <a:xfrm>
            <a:off x="453600" y="843700"/>
            <a:ext cx="8236800" cy="703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2500" i="1">
                <a:solidFill>
                  <a:srgbClr val="FFFFFF"/>
                </a:solidFill>
                <a:latin typeface="Nunito"/>
                <a:ea typeface="Nunito"/>
                <a:cs typeface="Nunito"/>
                <a:sym typeface="Nunito"/>
              </a:rPr>
              <a:t>Ensure the Model can Properly Read Categorical Data:</a:t>
            </a:r>
            <a:endParaRPr sz="2500" i="1">
              <a:solidFill>
                <a:srgbClr val="FFFFFF"/>
              </a:solidFill>
              <a:latin typeface="Nunito"/>
              <a:ea typeface="Nunito"/>
              <a:cs typeface="Nunito"/>
              <a:sym typeface="Nunito"/>
            </a:endParaRPr>
          </a:p>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Encoding!</a:t>
            </a:r>
            <a:endParaRPr sz="2500" i="1">
              <a:solidFill>
                <a:srgbClr val="FFFFFF"/>
              </a:solidFill>
              <a:latin typeface="Nunito"/>
              <a:ea typeface="Nunito"/>
              <a:cs typeface="Nunito"/>
              <a:sym typeface="Nunito"/>
            </a:endParaRPr>
          </a:p>
        </p:txBody>
      </p:sp>
      <p:sp>
        <p:nvSpPr>
          <p:cNvPr id="754" name="Google Shape;754;p56"/>
          <p:cNvSpPr txBox="1">
            <a:spLocks noGrp="1"/>
          </p:cNvSpPr>
          <p:nvPr>
            <p:ph type="body" idx="4294967295"/>
          </p:nvPr>
        </p:nvSpPr>
        <p:spPr>
          <a:xfrm>
            <a:off x="5335800" y="1994725"/>
            <a:ext cx="2969700" cy="247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300"/>
              <a:buNone/>
            </a:pPr>
            <a:r>
              <a:rPr lang="en" sz="1500">
                <a:solidFill>
                  <a:srgbClr val="FFFFFF"/>
                </a:solidFill>
              </a:rPr>
              <a:t>So, we just said to ensure categorical columns are read as strings...</a:t>
            </a:r>
            <a:endParaRPr sz="1500">
              <a:solidFill>
                <a:srgbClr val="FFFFFF"/>
              </a:solidFill>
            </a:endParaRPr>
          </a:p>
          <a:p>
            <a:pPr marL="0" lvl="0" indent="0" algn="ctr" rtl="0">
              <a:lnSpc>
                <a:spcPct val="100000"/>
              </a:lnSpc>
              <a:spcBef>
                <a:spcPts val="0"/>
              </a:spcBef>
              <a:spcAft>
                <a:spcPts val="0"/>
              </a:spcAft>
              <a:buSzPts val="1300"/>
              <a:buNone/>
            </a:pPr>
            <a:endParaRPr sz="1500">
              <a:solidFill>
                <a:srgbClr val="FFFFFF"/>
              </a:solidFill>
            </a:endParaRPr>
          </a:p>
          <a:p>
            <a:pPr marL="0" lvl="0" indent="0" algn="r" rtl="0">
              <a:lnSpc>
                <a:spcPct val="100000"/>
              </a:lnSpc>
              <a:spcBef>
                <a:spcPts val="0"/>
              </a:spcBef>
              <a:spcAft>
                <a:spcPts val="0"/>
              </a:spcAft>
              <a:buSzPts val="1300"/>
              <a:buNone/>
            </a:pPr>
            <a:r>
              <a:rPr lang="en" sz="1500">
                <a:solidFill>
                  <a:srgbClr val="FFFFFF"/>
                </a:solidFill>
              </a:rPr>
              <a:t>… But most Machine-Learning Algorithms require all columns to be in a numeric format for the algorithm to run.</a:t>
            </a:r>
            <a:endParaRPr sz="1500">
              <a:solidFill>
                <a:srgbClr val="FFFFFF"/>
              </a:solidFill>
            </a:endParaRPr>
          </a:p>
          <a:p>
            <a:pPr marL="0" lvl="0" indent="0" algn="ctr" rtl="0">
              <a:lnSpc>
                <a:spcPct val="100000"/>
              </a:lnSpc>
              <a:spcBef>
                <a:spcPts val="0"/>
              </a:spcBef>
              <a:spcAft>
                <a:spcPts val="0"/>
              </a:spcAft>
              <a:buSzPts val="1300"/>
              <a:buNone/>
            </a:pPr>
            <a:endParaRPr sz="1500">
              <a:solidFill>
                <a:srgbClr val="FFFFFF"/>
              </a:solidFill>
            </a:endParaRPr>
          </a:p>
          <a:p>
            <a:pPr marL="0" lvl="0" indent="0" algn="ctr" rtl="0">
              <a:lnSpc>
                <a:spcPct val="100000"/>
              </a:lnSpc>
              <a:spcBef>
                <a:spcPts val="0"/>
              </a:spcBef>
              <a:spcAft>
                <a:spcPts val="0"/>
              </a:spcAft>
              <a:buSzPts val="1300"/>
              <a:buNone/>
            </a:pPr>
            <a:r>
              <a:rPr lang="en" sz="1500">
                <a:solidFill>
                  <a:srgbClr val="FFFFFF"/>
                </a:solidFill>
              </a:rPr>
              <a:t>Well, that’s annoying.</a:t>
            </a:r>
            <a:endParaRPr sz="1500">
              <a:solidFill>
                <a:srgbClr val="FFFFFF"/>
              </a:solidFill>
            </a:endParaRPr>
          </a:p>
          <a:p>
            <a:pPr marL="0" lvl="0" indent="0" algn="ctr" rtl="0">
              <a:lnSpc>
                <a:spcPct val="100000"/>
              </a:lnSpc>
              <a:spcBef>
                <a:spcPts val="0"/>
              </a:spcBef>
              <a:spcAft>
                <a:spcPts val="0"/>
              </a:spcAft>
              <a:buSzPts val="1300"/>
              <a:buNone/>
            </a:pPr>
            <a:endParaRPr sz="1500">
              <a:solidFill>
                <a:srgbClr val="FFFFFF"/>
              </a:solidFill>
            </a:endParaRPr>
          </a:p>
        </p:txBody>
      </p:sp>
      <p:pic>
        <p:nvPicPr>
          <p:cNvPr id="755" name="Google Shape;755;p56"/>
          <p:cNvPicPr preferRelativeResize="0"/>
          <p:nvPr/>
        </p:nvPicPr>
        <p:blipFill rotWithShape="1">
          <a:blip r:embed="rId3">
            <a:alphaModFix/>
          </a:blip>
          <a:srcRect/>
          <a:stretch/>
        </p:blipFill>
        <p:spPr>
          <a:xfrm>
            <a:off x="838500" y="1770475"/>
            <a:ext cx="4105275" cy="2925908"/>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759"/>
        <p:cNvGrpSpPr/>
        <p:nvPr/>
      </p:nvGrpSpPr>
      <p:grpSpPr>
        <a:xfrm>
          <a:off x="0" y="0"/>
          <a:ext cx="0" cy="0"/>
          <a:chOff x="0" y="0"/>
          <a:chExt cx="0" cy="0"/>
        </a:xfrm>
      </p:grpSpPr>
      <p:sp>
        <p:nvSpPr>
          <p:cNvPr id="760" name="Google Shape;760;p57"/>
          <p:cNvSpPr txBox="1">
            <a:spLocks noGrp="1"/>
          </p:cNvSpPr>
          <p:nvPr>
            <p:ph type="title"/>
          </p:nvPr>
        </p:nvSpPr>
        <p:spPr>
          <a:xfrm>
            <a:off x="2091750" y="680875"/>
            <a:ext cx="4960500" cy="54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Two Types of Categorical Data</a:t>
            </a:r>
            <a:endParaRPr sz="2500" i="1">
              <a:solidFill>
                <a:srgbClr val="FFFFFF"/>
              </a:solidFill>
              <a:latin typeface="Nunito"/>
              <a:ea typeface="Nunito"/>
              <a:cs typeface="Nunito"/>
              <a:sym typeface="Nunito"/>
            </a:endParaRPr>
          </a:p>
        </p:txBody>
      </p:sp>
      <p:pic>
        <p:nvPicPr>
          <p:cNvPr id="761" name="Google Shape;761;p57"/>
          <p:cNvPicPr preferRelativeResize="0"/>
          <p:nvPr/>
        </p:nvPicPr>
        <p:blipFill rotWithShape="1">
          <a:blip r:embed="rId3">
            <a:alphaModFix/>
          </a:blip>
          <a:srcRect/>
          <a:stretch/>
        </p:blipFill>
        <p:spPr>
          <a:xfrm>
            <a:off x="1635975" y="1358525"/>
            <a:ext cx="5872051" cy="3303025"/>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765"/>
        <p:cNvGrpSpPr/>
        <p:nvPr/>
      </p:nvGrpSpPr>
      <p:grpSpPr>
        <a:xfrm>
          <a:off x="0" y="0"/>
          <a:ext cx="0" cy="0"/>
          <a:chOff x="0" y="0"/>
          <a:chExt cx="0" cy="0"/>
        </a:xfrm>
      </p:grpSpPr>
      <p:sp>
        <p:nvSpPr>
          <p:cNvPr id="766" name="Google Shape;766;p58"/>
          <p:cNvSpPr txBox="1">
            <a:spLocks noGrp="1"/>
          </p:cNvSpPr>
          <p:nvPr>
            <p:ph type="title"/>
          </p:nvPr>
        </p:nvSpPr>
        <p:spPr>
          <a:xfrm>
            <a:off x="1215775" y="666075"/>
            <a:ext cx="6801300" cy="44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Traditional Encoding Methods - Not So Great</a:t>
            </a:r>
            <a:endParaRPr sz="2500" i="1">
              <a:solidFill>
                <a:srgbClr val="FFFFFF"/>
              </a:solidFill>
              <a:latin typeface="Nunito"/>
              <a:ea typeface="Nunito"/>
              <a:cs typeface="Nunito"/>
              <a:sym typeface="Nunito"/>
            </a:endParaRPr>
          </a:p>
        </p:txBody>
      </p:sp>
      <p:pic>
        <p:nvPicPr>
          <p:cNvPr id="767" name="Google Shape;767;p58"/>
          <p:cNvPicPr preferRelativeResize="0"/>
          <p:nvPr/>
        </p:nvPicPr>
        <p:blipFill rotWithShape="1">
          <a:blip r:embed="rId3">
            <a:alphaModFix/>
          </a:blip>
          <a:srcRect l="1146"/>
          <a:stretch/>
        </p:blipFill>
        <p:spPr>
          <a:xfrm>
            <a:off x="5594351" y="1269175"/>
            <a:ext cx="2126350" cy="1792300"/>
          </a:xfrm>
          <a:prstGeom prst="rect">
            <a:avLst/>
          </a:prstGeom>
          <a:noFill/>
          <a:ln w="19050" cap="flat" cmpd="sng">
            <a:solidFill>
              <a:srgbClr val="000000"/>
            </a:solidFill>
            <a:prstDash val="solid"/>
            <a:round/>
            <a:headEnd type="none" w="sm" len="sm"/>
            <a:tailEnd type="none" w="sm" len="sm"/>
          </a:ln>
        </p:spPr>
      </p:pic>
      <p:pic>
        <p:nvPicPr>
          <p:cNvPr id="768" name="Google Shape;768;p58"/>
          <p:cNvPicPr preferRelativeResize="0"/>
          <p:nvPr/>
        </p:nvPicPr>
        <p:blipFill rotWithShape="1">
          <a:blip r:embed="rId4">
            <a:alphaModFix/>
          </a:blip>
          <a:srcRect r="50726"/>
          <a:stretch/>
        </p:blipFill>
        <p:spPr>
          <a:xfrm>
            <a:off x="5476737" y="3177400"/>
            <a:ext cx="2361576" cy="1760175"/>
          </a:xfrm>
          <a:prstGeom prst="rect">
            <a:avLst/>
          </a:prstGeom>
          <a:noFill/>
          <a:ln w="19050" cap="flat" cmpd="sng">
            <a:solidFill>
              <a:srgbClr val="000000"/>
            </a:solidFill>
            <a:prstDash val="solid"/>
            <a:round/>
            <a:headEnd type="none" w="sm" len="sm"/>
            <a:tailEnd type="none" w="sm" len="sm"/>
          </a:ln>
        </p:spPr>
      </p:pic>
      <p:sp>
        <p:nvSpPr>
          <p:cNvPr id="769" name="Google Shape;769;p58"/>
          <p:cNvSpPr txBox="1"/>
          <p:nvPr/>
        </p:nvSpPr>
        <p:spPr>
          <a:xfrm>
            <a:off x="1215775" y="1524575"/>
            <a:ext cx="3847800" cy="311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1" i="0" u="sng" strike="noStrike" cap="none">
                <a:solidFill>
                  <a:srgbClr val="551561"/>
                </a:solidFill>
                <a:latin typeface="Nunito"/>
                <a:ea typeface="Nunito"/>
                <a:cs typeface="Nunito"/>
                <a:sym typeface="Nunito"/>
              </a:rPr>
              <a:t>Label Encoding</a:t>
            </a:r>
            <a:br>
              <a:rPr lang="en" sz="1700" b="1" i="0" u="sng" strike="noStrike" cap="none">
                <a:solidFill>
                  <a:srgbClr val="551561"/>
                </a:solidFill>
                <a:latin typeface="Nunito"/>
                <a:ea typeface="Nunito"/>
                <a:cs typeface="Nunito"/>
                <a:sym typeface="Nunito"/>
              </a:rPr>
            </a:br>
            <a:endParaRPr sz="900" b="1" i="0" u="none" strike="noStrike" cap="none">
              <a:solidFill>
                <a:srgbClr val="FFFFFF"/>
              </a:solidFill>
              <a:latin typeface="Nunito"/>
              <a:ea typeface="Nunito"/>
              <a:cs typeface="Nunito"/>
              <a:sym typeface="Nunito"/>
            </a:endParaRPr>
          </a:p>
          <a:p>
            <a:pPr marL="0" marR="0" lvl="0" indent="0" algn="l" rtl="0">
              <a:lnSpc>
                <a:spcPct val="114000"/>
              </a:lnSpc>
              <a:spcBef>
                <a:spcPts val="0"/>
              </a:spcBef>
              <a:spcAft>
                <a:spcPts val="0"/>
              </a:spcAft>
              <a:buClr>
                <a:srgbClr val="000000"/>
              </a:buClr>
              <a:buSzPts val="1300"/>
              <a:buFont typeface="Arial"/>
              <a:buNone/>
            </a:pPr>
            <a:r>
              <a:rPr lang="en" sz="1300" b="1" i="0" u="none" strike="noStrike" cap="none">
                <a:solidFill>
                  <a:schemeClr val="lt1"/>
                </a:solidFill>
                <a:latin typeface="Nunito"/>
                <a:ea typeface="Nunito"/>
                <a:cs typeface="Nunito"/>
                <a:sym typeface="Nunito"/>
              </a:rPr>
              <a:t>Disadvantages</a:t>
            </a:r>
            <a:endParaRPr sz="1300" b="1" i="0" u="none" strike="noStrike" cap="none">
              <a:solidFill>
                <a:schemeClr val="lt1"/>
              </a:solidFill>
              <a:latin typeface="Nunito"/>
              <a:ea typeface="Nunito"/>
              <a:cs typeface="Nunito"/>
              <a:sym typeface="Nunito"/>
            </a:endParaRPr>
          </a:p>
          <a:p>
            <a:pPr marL="457200" marR="0" lvl="0" indent="-311150" algn="l" rtl="0">
              <a:lnSpc>
                <a:spcPct val="115000"/>
              </a:lnSpc>
              <a:spcBef>
                <a:spcPts val="0"/>
              </a:spcBef>
              <a:spcAft>
                <a:spcPts val="0"/>
              </a:spcAft>
              <a:buClr>
                <a:schemeClr val="lt1"/>
              </a:buClr>
              <a:buSzPts val="1300"/>
              <a:buFont typeface="Nunito"/>
              <a:buChar char="●"/>
            </a:pPr>
            <a:r>
              <a:rPr lang="en" sz="1300" b="0" i="0" u="none" strike="noStrike" cap="none">
                <a:solidFill>
                  <a:schemeClr val="lt1"/>
                </a:solidFill>
                <a:latin typeface="Nunito"/>
                <a:ea typeface="Nunito"/>
                <a:cs typeface="Nunito"/>
                <a:sym typeface="Nunito"/>
              </a:rPr>
              <a:t>This encoding format creates a random relationship between the varying levels of a column when none should exist.</a:t>
            </a:r>
            <a:endParaRPr sz="1300" b="0" i="0" u="none" strike="noStrike" cap="none">
              <a:solidFill>
                <a:schemeClr val="lt1"/>
              </a:solidFill>
              <a:latin typeface="Nunito"/>
              <a:ea typeface="Nunito"/>
              <a:cs typeface="Nunito"/>
              <a:sym typeface="Nunito"/>
            </a:endParaRPr>
          </a:p>
          <a:p>
            <a:pPr marL="914400" marR="0" lvl="1" indent="-298450" algn="l" rtl="0">
              <a:lnSpc>
                <a:spcPct val="115000"/>
              </a:lnSpc>
              <a:spcBef>
                <a:spcPts val="0"/>
              </a:spcBef>
              <a:spcAft>
                <a:spcPts val="0"/>
              </a:spcAft>
              <a:buClr>
                <a:schemeClr val="lt1"/>
              </a:buClr>
              <a:buSzPts val="1100"/>
              <a:buFont typeface="Nunito"/>
              <a:buChar char="○"/>
            </a:pPr>
            <a:r>
              <a:rPr lang="en" sz="1300" b="0" i="0" u="none" strike="noStrike" cap="none">
                <a:solidFill>
                  <a:schemeClr val="lt1"/>
                </a:solidFill>
                <a:latin typeface="Nunito"/>
                <a:ea typeface="Nunito"/>
                <a:cs typeface="Nunito"/>
                <a:sym typeface="Nunito"/>
              </a:rPr>
              <a:t>e.g. Red is interpreted as having a greater association with Green than it does with Blue</a:t>
            </a:r>
            <a:br>
              <a:rPr lang="en" sz="1300" b="0" i="0" u="none" strike="noStrike" cap="none">
                <a:solidFill>
                  <a:schemeClr val="lt1"/>
                </a:solidFill>
                <a:latin typeface="Nunito"/>
                <a:ea typeface="Nunito"/>
                <a:cs typeface="Nunito"/>
                <a:sym typeface="Nunito"/>
              </a:rPr>
            </a:br>
            <a:endParaRPr sz="900" b="0" i="0" u="none" strike="noStrike" cap="none">
              <a:solidFill>
                <a:schemeClr val="lt1"/>
              </a:solidFill>
              <a:latin typeface="Nunito"/>
              <a:ea typeface="Nunito"/>
              <a:cs typeface="Nunito"/>
              <a:sym typeface="Nunito"/>
            </a:endParaRPr>
          </a:p>
          <a:p>
            <a:pPr marL="457200" marR="0" lvl="0" indent="-311150" algn="l" rtl="0">
              <a:lnSpc>
                <a:spcPct val="115000"/>
              </a:lnSpc>
              <a:spcBef>
                <a:spcPts val="0"/>
              </a:spcBef>
              <a:spcAft>
                <a:spcPts val="0"/>
              </a:spcAft>
              <a:buClr>
                <a:schemeClr val="lt1"/>
              </a:buClr>
              <a:buSzPts val="1300"/>
              <a:buFont typeface="Nunito"/>
              <a:buChar char="●"/>
            </a:pPr>
            <a:r>
              <a:rPr lang="en" sz="1300" b="0" i="0" u="none" strike="noStrike" cap="none">
                <a:solidFill>
                  <a:schemeClr val="lt1"/>
                </a:solidFill>
                <a:latin typeface="Nunito"/>
                <a:ea typeface="Nunito"/>
                <a:cs typeface="Nunito"/>
                <a:sym typeface="Nunito"/>
              </a:rPr>
              <a:t>This encoding also creates a random correlation with the column’s levels and what is supposed to be predicted.</a:t>
            </a:r>
            <a:endParaRPr sz="1300" b="1" i="0" u="none" strike="noStrike" cap="none">
              <a:solidFill>
                <a:srgbClr val="FFFFFF"/>
              </a:solidFill>
              <a:latin typeface="Nunito"/>
              <a:ea typeface="Nunito"/>
              <a:cs typeface="Nunito"/>
              <a:sym typeface="Nuni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773"/>
        <p:cNvGrpSpPr/>
        <p:nvPr/>
      </p:nvGrpSpPr>
      <p:grpSpPr>
        <a:xfrm>
          <a:off x="0" y="0"/>
          <a:ext cx="0" cy="0"/>
          <a:chOff x="0" y="0"/>
          <a:chExt cx="0" cy="0"/>
        </a:xfrm>
      </p:grpSpPr>
      <p:sp>
        <p:nvSpPr>
          <p:cNvPr id="774" name="Google Shape;774;p59"/>
          <p:cNvSpPr txBox="1"/>
          <p:nvPr/>
        </p:nvSpPr>
        <p:spPr>
          <a:xfrm>
            <a:off x="444050" y="1291350"/>
            <a:ext cx="4033500" cy="347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1" i="0" u="sng" strike="noStrike" cap="none">
                <a:solidFill>
                  <a:srgbClr val="551561"/>
                </a:solidFill>
                <a:latin typeface="Nunito"/>
                <a:ea typeface="Nunito"/>
                <a:cs typeface="Nunito"/>
                <a:sym typeface="Nunito"/>
              </a:rPr>
              <a:t>One-Hot Encoding / Dummy Encoding</a:t>
            </a:r>
            <a:br>
              <a:rPr lang="en" sz="1700" b="1" i="0" u="sng" strike="noStrike" cap="none">
                <a:solidFill>
                  <a:srgbClr val="551561"/>
                </a:solidFill>
                <a:latin typeface="Nunito"/>
                <a:ea typeface="Nunito"/>
                <a:cs typeface="Nunito"/>
                <a:sym typeface="Nunito"/>
              </a:rPr>
            </a:br>
            <a:r>
              <a:rPr lang="en" sz="1200" b="1" i="0" u="sng" strike="noStrike" cap="none">
                <a:solidFill>
                  <a:srgbClr val="551561"/>
                </a:solidFill>
                <a:latin typeface="Nunito"/>
                <a:ea typeface="Nunito"/>
                <a:cs typeface="Nunito"/>
                <a:sym typeface="Nunito"/>
              </a:rPr>
              <a:t>(i.e. split into separate columns)</a:t>
            </a:r>
            <a:br>
              <a:rPr lang="en" sz="1700" b="1" i="0" u="sng" strike="noStrike" cap="none">
                <a:solidFill>
                  <a:srgbClr val="551561"/>
                </a:solidFill>
                <a:latin typeface="Nunito"/>
                <a:ea typeface="Nunito"/>
                <a:cs typeface="Nunito"/>
                <a:sym typeface="Nunito"/>
              </a:rPr>
            </a:br>
            <a:endParaRPr sz="900" b="1" i="0" u="none" strike="noStrike" cap="none">
              <a:solidFill>
                <a:srgbClr val="FFFFFF"/>
              </a:solidFill>
              <a:latin typeface="Nunito"/>
              <a:ea typeface="Nunito"/>
              <a:cs typeface="Nunito"/>
              <a:sym typeface="Nunito"/>
            </a:endParaRPr>
          </a:p>
          <a:p>
            <a:pPr marL="0" marR="0" lvl="0" indent="0" algn="l" rtl="0">
              <a:lnSpc>
                <a:spcPct val="114000"/>
              </a:lnSpc>
              <a:spcBef>
                <a:spcPts val="0"/>
              </a:spcBef>
              <a:spcAft>
                <a:spcPts val="0"/>
              </a:spcAft>
              <a:buClr>
                <a:srgbClr val="000000"/>
              </a:buClr>
              <a:buSzPts val="1300"/>
              <a:buFont typeface="Arial"/>
              <a:buNone/>
            </a:pPr>
            <a:r>
              <a:rPr lang="en" sz="1300" b="1" i="0" u="none" strike="noStrike" cap="none">
                <a:solidFill>
                  <a:schemeClr val="lt1"/>
                </a:solidFill>
                <a:latin typeface="Nunito"/>
                <a:ea typeface="Nunito"/>
                <a:cs typeface="Nunito"/>
                <a:sym typeface="Nunito"/>
              </a:rPr>
              <a:t>Disadvantages</a:t>
            </a:r>
            <a:endParaRPr sz="1300" b="1" i="0" u="none" strike="noStrike" cap="none">
              <a:solidFill>
                <a:schemeClr val="lt1"/>
              </a:solidFill>
              <a:latin typeface="Nunito"/>
              <a:ea typeface="Nunito"/>
              <a:cs typeface="Nunito"/>
              <a:sym typeface="Nunito"/>
            </a:endParaRPr>
          </a:p>
          <a:p>
            <a:pPr marL="457200" marR="0" lvl="0" indent="-311150" algn="l" rtl="0">
              <a:lnSpc>
                <a:spcPct val="115000"/>
              </a:lnSpc>
              <a:spcBef>
                <a:spcPts val="0"/>
              </a:spcBef>
              <a:spcAft>
                <a:spcPts val="0"/>
              </a:spcAft>
              <a:buClr>
                <a:schemeClr val="lt1"/>
              </a:buClr>
              <a:buSzPts val="1300"/>
              <a:buFont typeface="Nunito"/>
              <a:buChar char="●"/>
            </a:pPr>
            <a:r>
              <a:rPr lang="en" sz="1300" b="0" i="0" u="none" strike="noStrike" cap="none">
                <a:solidFill>
                  <a:schemeClr val="lt1"/>
                </a:solidFill>
                <a:latin typeface="Nunito"/>
                <a:ea typeface="Nunito"/>
                <a:cs typeface="Nunito"/>
                <a:sym typeface="Nunito"/>
              </a:rPr>
              <a:t>This encoding format does not help the model apply this categorical data effectively -- models see little improvement. </a:t>
            </a:r>
            <a:br>
              <a:rPr lang="en" sz="1300" b="0" i="0" u="none" strike="noStrike" cap="none">
                <a:solidFill>
                  <a:schemeClr val="lt1"/>
                </a:solidFill>
                <a:latin typeface="Nunito"/>
                <a:ea typeface="Nunito"/>
                <a:cs typeface="Nunito"/>
                <a:sym typeface="Nunito"/>
              </a:rPr>
            </a:br>
            <a:endParaRPr sz="1000" b="0" i="0" u="none" strike="noStrike" cap="none">
              <a:solidFill>
                <a:schemeClr val="lt1"/>
              </a:solidFill>
              <a:latin typeface="Nunito"/>
              <a:ea typeface="Nunito"/>
              <a:cs typeface="Nunito"/>
              <a:sym typeface="Nunito"/>
            </a:endParaRPr>
          </a:p>
          <a:p>
            <a:pPr marL="457200" marR="0" lvl="0" indent="-311150" algn="l" rtl="0">
              <a:lnSpc>
                <a:spcPct val="115000"/>
              </a:lnSpc>
              <a:spcBef>
                <a:spcPts val="0"/>
              </a:spcBef>
              <a:spcAft>
                <a:spcPts val="0"/>
              </a:spcAft>
              <a:buClr>
                <a:schemeClr val="lt1"/>
              </a:buClr>
              <a:buSzPts val="1300"/>
              <a:buFont typeface="Nunito"/>
              <a:buChar char="●"/>
            </a:pPr>
            <a:r>
              <a:rPr lang="en" sz="1300" b="0" i="0" u="none" strike="noStrike" cap="none">
                <a:solidFill>
                  <a:schemeClr val="lt1"/>
                </a:solidFill>
                <a:latin typeface="Nunito"/>
                <a:ea typeface="Nunito"/>
                <a:cs typeface="Nunito"/>
                <a:sym typeface="Nunito"/>
              </a:rPr>
              <a:t>This method also artificially inflates the importance of categorical data in the model -- by increasing the presence of categorical data overall. (A dataset with 50 values in a column now has 50 new columns.)</a:t>
            </a:r>
            <a:br>
              <a:rPr lang="en" sz="1300" b="0" i="0" u="none" strike="noStrike" cap="none">
                <a:solidFill>
                  <a:schemeClr val="lt1"/>
                </a:solidFill>
                <a:latin typeface="Nunito"/>
                <a:ea typeface="Nunito"/>
                <a:cs typeface="Nunito"/>
                <a:sym typeface="Nunito"/>
              </a:rPr>
            </a:br>
            <a:endParaRPr sz="900" b="0" i="0" u="none" strike="noStrike" cap="none">
              <a:solidFill>
                <a:schemeClr val="lt1"/>
              </a:solidFill>
              <a:latin typeface="Nunito"/>
              <a:ea typeface="Nunito"/>
              <a:cs typeface="Nunito"/>
              <a:sym typeface="Nunito"/>
            </a:endParaRPr>
          </a:p>
          <a:p>
            <a:pPr marL="457200" marR="0" lvl="0" indent="-311150" algn="l" rtl="0">
              <a:lnSpc>
                <a:spcPct val="115000"/>
              </a:lnSpc>
              <a:spcBef>
                <a:spcPts val="0"/>
              </a:spcBef>
              <a:spcAft>
                <a:spcPts val="0"/>
              </a:spcAft>
              <a:buClr>
                <a:schemeClr val="lt1"/>
              </a:buClr>
              <a:buSzPts val="1300"/>
              <a:buFont typeface="Nunito"/>
              <a:buChar char="●"/>
            </a:pPr>
            <a:r>
              <a:rPr lang="en" sz="1300" b="0" i="0" u="none" strike="noStrike" cap="none">
                <a:solidFill>
                  <a:schemeClr val="lt1"/>
                </a:solidFill>
                <a:latin typeface="Nunito"/>
                <a:ea typeface="Nunito"/>
                <a:cs typeface="Nunito"/>
                <a:sym typeface="Nunito"/>
              </a:rPr>
              <a:t>Model training is much slower as a result of the above.</a:t>
            </a:r>
            <a:endParaRPr sz="1300" b="0" i="0" u="none" strike="noStrike" cap="none">
              <a:solidFill>
                <a:schemeClr val="lt1"/>
              </a:solidFill>
              <a:latin typeface="Nunito"/>
              <a:ea typeface="Nunito"/>
              <a:cs typeface="Nunito"/>
              <a:sym typeface="Nunito"/>
            </a:endParaRPr>
          </a:p>
        </p:txBody>
      </p:sp>
      <p:sp>
        <p:nvSpPr>
          <p:cNvPr id="775" name="Google Shape;775;p59"/>
          <p:cNvSpPr txBox="1">
            <a:spLocks noGrp="1"/>
          </p:cNvSpPr>
          <p:nvPr>
            <p:ph type="title"/>
          </p:nvPr>
        </p:nvSpPr>
        <p:spPr>
          <a:xfrm>
            <a:off x="1215775" y="666075"/>
            <a:ext cx="6801300" cy="44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Traditional Encoding Methods - Not So Great</a:t>
            </a:r>
            <a:endParaRPr sz="2500" i="1">
              <a:solidFill>
                <a:srgbClr val="FFFFFF"/>
              </a:solidFill>
              <a:latin typeface="Nunito"/>
              <a:ea typeface="Nunito"/>
              <a:cs typeface="Nunito"/>
              <a:sym typeface="Nunito"/>
            </a:endParaRPr>
          </a:p>
        </p:txBody>
      </p:sp>
      <p:grpSp>
        <p:nvGrpSpPr>
          <p:cNvPr id="776" name="Google Shape;776;p59"/>
          <p:cNvGrpSpPr/>
          <p:nvPr/>
        </p:nvGrpSpPr>
        <p:grpSpPr>
          <a:xfrm>
            <a:off x="4766229" y="1848442"/>
            <a:ext cx="3974182" cy="2356806"/>
            <a:chOff x="2777850" y="2571750"/>
            <a:chExt cx="3693135" cy="1900650"/>
          </a:xfrm>
        </p:grpSpPr>
        <p:pic>
          <p:nvPicPr>
            <p:cNvPr id="777" name="Google Shape;777;p59"/>
            <p:cNvPicPr preferRelativeResize="0"/>
            <p:nvPr/>
          </p:nvPicPr>
          <p:blipFill rotWithShape="1">
            <a:blip r:embed="rId3">
              <a:alphaModFix/>
            </a:blip>
            <a:srcRect/>
            <a:stretch/>
          </p:blipFill>
          <p:spPr>
            <a:xfrm>
              <a:off x="2777859" y="2885250"/>
              <a:ext cx="3693126" cy="1587150"/>
            </a:xfrm>
            <a:prstGeom prst="rect">
              <a:avLst/>
            </a:prstGeom>
            <a:noFill/>
            <a:ln>
              <a:noFill/>
            </a:ln>
          </p:spPr>
        </p:pic>
        <p:sp>
          <p:nvSpPr>
            <p:cNvPr id="778" name="Google Shape;778;p59"/>
            <p:cNvSpPr txBox="1"/>
            <p:nvPr/>
          </p:nvSpPr>
          <p:spPr>
            <a:xfrm>
              <a:off x="2777850" y="2571750"/>
              <a:ext cx="3693000" cy="313500"/>
            </a:xfrm>
            <a:prstGeom prst="rect">
              <a:avLst/>
            </a:prstGeom>
            <a:solidFill>
              <a:srgbClr val="FFFFFF"/>
            </a:solidFill>
            <a:ln w="9525" cap="flat" cmpd="sng">
              <a:solidFill>
                <a:srgbClr val="1B212C"/>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Lato"/>
                  <a:ea typeface="Lato"/>
                  <a:cs typeface="Lato"/>
                  <a:sym typeface="Lato"/>
                </a:rPr>
                <a:t>Original                            Transformation</a:t>
              </a:r>
              <a:endParaRPr sz="1400" b="0" i="0" u="none" strike="noStrike" cap="none">
                <a:solidFill>
                  <a:srgbClr val="000000"/>
                </a:solidFill>
                <a:latin typeface="Lato"/>
                <a:ea typeface="Lato"/>
                <a:cs typeface="Lato"/>
                <a:sym typeface="La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52"/>
        <p:cNvGrpSpPr/>
        <p:nvPr/>
      </p:nvGrpSpPr>
      <p:grpSpPr>
        <a:xfrm>
          <a:off x="0" y="0"/>
          <a:ext cx="0" cy="0"/>
          <a:chOff x="0" y="0"/>
          <a:chExt cx="0" cy="0"/>
        </a:xfrm>
      </p:grpSpPr>
      <p:sp>
        <p:nvSpPr>
          <p:cNvPr id="353" name="Google Shape;353;p6"/>
          <p:cNvSpPr txBox="1">
            <a:spLocks noGrp="1"/>
          </p:cNvSpPr>
          <p:nvPr>
            <p:ph type="body" idx="1"/>
          </p:nvPr>
        </p:nvSpPr>
        <p:spPr>
          <a:xfrm>
            <a:off x="805050" y="2064825"/>
            <a:ext cx="7542900" cy="212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300"/>
              <a:buNone/>
            </a:pPr>
            <a:r>
              <a:rPr lang="en" sz="1550">
                <a:solidFill>
                  <a:srgbClr val="FFFFFF"/>
                </a:solidFill>
                <a:latin typeface="Arial"/>
                <a:ea typeface="Arial"/>
                <a:cs typeface="Arial"/>
                <a:sym typeface="Arial"/>
              </a:rPr>
              <a:t>Tell a story with the exploration you’re completing</a:t>
            </a:r>
            <a:endParaRPr sz="1550">
              <a:solidFill>
                <a:srgbClr val="FFFFFF"/>
              </a:solidFill>
              <a:latin typeface="Arial"/>
              <a:ea typeface="Arial"/>
              <a:cs typeface="Arial"/>
              <a:sym typeface="Arial"/>
            </a:endParaRPr>
          </a:p>
          <a:p>
            <a:pPr marL="0" lvl="0" indent="0" algn="ctr" rtl="0">
              <a:lnSpc>
                <a:spcPct val="115000"/>
              </a:lnSpc>
              <a:spcBef>
                <a:spcPts val="0"/>
              </a:spcBef>
              <a:spcAft>
                <a:spcPts val="0"/>
              </a:spcAft>
              <a:buSzPts val="1300"/>
              <a:buNone/>
            </a:pPr>
            <a:endParaRPr sz="1550">
              <a:solidFill>
                <a:srgbClr val="FFFFFF"/>
              </a:solidFill>
              <a:latin typeface="Arial"/>
              <a:ea typeface="Arial"/>
              <a:cs typeface="Arial"/>
              <a:sym typeface="Arial"/>
            </a:endParaRPr>
          </a:p>
          <a:p>
            <a:pPr marL="0" lvl="0" indent="0" algn="ctr" rtl="0">
              <a:lnSpc>
                <a:spcPct val="115000"/>
              </a:lnSpc>
              <a:spcBef>
                <a:spcPts val="0"/>
              </a:spcBef>
              <a:spcAft>
                <a:spcPts val="0"/>
              </a:spcAft>
              <a:buSzPts val="1300"/>
              <a:buNone/>
            </a:pPr>
            <a:r>
              <a:rPr lang="en" sz="1550">
                <a:solidFill>
                  <a:srgbClr val="FFFFFF"/>
                </a:solidFill>
                <a:latin typeface="Arial"/>
                <a:ea typeface="Arial"/>
                <a:cs typeface="Arial"/>
                <a:sym typeface="Arial"/>
              </a:rPr>
              <a:t>Find things that could be problems worth solving</a:t>
            </a:r>
            <a:endParaRPr sz="1550">
              <a:solidFill>
                <a:srgbClr val="FFFFFF"/>
              </a:solidFill>
              <a:latin typeface="Arial"/>
              <a:ea typeface="Arial"/>
              <a:cs typeface="Arial"/>
              <a:sym typeface="Arial"/>
            </a:endParaRPr>
          </a:p>
          <a:p>
            <a:pPr marL="0" lvl="0" indent="0" algn="ctr" rtl="0">
              <a:lnSpc>
                <a:spcPct val="115000"/>
              </a:lnSpc>
              <a:spcBef>
                <a:spcPts val="0"/>
              </a:spcBef>
              <a:spcAft>
                <a:spcPts val="0"/>
              </a:spcAft>
              <a:buSzPts val="1300"/>
              <a:buNone/>
            </a:pPr>
            <a:r>
              <a:rPr lang="en" sz="1550">
                <a:solidFill>
                  <a:srgbClr val="FFFFFF"/>
                </a:solidFill>
                <a:latin typeface="Arial"/>
                <a:ea typeface="Arial"/>
                <a:cs typeface="Arial"/>
                <a:sym typeface="Arial"/>
              </a:rPr>
              <a:t>Explore how you got there and note questions you want SMEs to answer</a:t>
            </a:r>
            <a:endParaRPr sz="1550">
              <a:solidFill>
                <a:srgbClr val="FFFFFF"/>
              </a:solidFill>
              <a:latin typeface="Arial"/>
              <a:ea typeface="Arial"/>
              <a:cs typeface="Arial"/>
              <a:sym typeface="Arial"/>
            </a:endParaRPr>
          </a:p>
          <a:p>
            <a:pPr marL="0" lvl="0" indent="0" algn="ctr" rtl="0">
              <a:lnSpc>
                <a:spcPct val="115000"/>
              </a:lnSpc>
              <a:spcBef>
                <a:spcPts val="0"/>
              </a:spcBef>
              <a:spcAft>
                <a:spcPts val="0"/>
              </a:spcAft>
              <a:buSzPts val="1300"/>
              <a:buNone/>
            </a:pPr>
            <a:endParaRPr sz="1550">
              <a:solidFill>
                <a:srgbClr val="FFFFFF"/>
              </a:solidFill>
              <a:latin typeface="Arial"/>
              <a:ea typeface="Arial"/>
              <a:cs typeface="Arial"/>
              <a:sym typeface="Arial"/>
            </a:endParaRPr>
          </a:p>
          <a:p>
            <a:pPr marL="0" lvl="0" indent="0" algn="ctr" rtl="0">
              <a:lnSpc>
                <a:spcPct val="115000"/>
              </a:lnSpc>
              <a:spcBef>
                <a:spcPts val="0"/>
              </a:spcBef>
              <a:spcAft>
                <a:spcPts val="0"/>
              </a:spcAft>
              <a:buSzPts val="1300"/>
              <a:buNone/>
            </a:pPr>
            <a:r>
              <a:rPr lang="en" sz="1550">
                <a:solidFill>
                  <a:srgbClr val="FFFFFF"/>
                </a:solidFill>
                <a:latin typeface="Arial"/>
                <a:ea typeface="Arial"/>
                <a:cs typeface="Arial"/>
                <a:sym typeface="Arial"/>
              </a:rPr>
              <a:t>Use EDA as an opportunity to probe a client on areas of interest to them.</a:t>
            </a:r>
            <a:endParaRPr sz="1550">
              <a:solidFill>
                <a:srgbClr val="FFFFFF"/>
              </a:solidFill>
              <a:latin typeface="Arial"/>
              <a:ea typeface="Arial"/>
              <a:cs typeface="Arial"/>
              <a:sym typeface="Arial"/>
            </a:endParaRPr>
          </a:p>
          <a:p>
            <a:pPr marL="0" lvl="0" indent="0" algn="ctr" rtl="0">
              <a:lnSpc>
                <a:spcPct val="115000"/>
              </a:lnSpc>
              <a:spcBef>
                <a:spcPts val="0"/>
              </a:spcBef>
              <a:spcAft>
                <a:spcPts val="0"/>
              </a:spcAft>
              <a:buSzPts val="1300"/>
              <a:buNone/>
            </a:pPr>
            <a:r>
              <a:rPr lang="en" sz="1550">
                <a:solidFill>
                  <a:srgbClr val="FFFFFF"/>
                </a:solidFill>
                <a:latin typeface="Arial"/>
                <a:ea typeface="Arial"/>
                <a:cs typeface="Arial"/>
                <a:sym typeface="Arial"/>
              </a:rPr>
              <a:t>EDA should be quick and dirty.</a:t>
            </a: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a:solidFill>
                <a:srgbClr val="FFFFFF"/>
              </a:solidFill>
              <a:latin typeface="Arial"/>
              <a:ea typeface="Arial"/>
              <a:cs typeface="Arial"/>
              <a:sym typeface="Arial"/>
            </a:endParaRPr>
          </a:p>
        </p:txBody>
      </p:sp>
      <p:sp>
        <p:nvSpPr>
          <p:cNvPr id="354" name="Google Shape;354;p6"/>
          <p:cNvSpPr txBox="1"/>
          <p:nvPr/>
        </p:nvSpPr>
        <p:spPr>
          <a:xfrm>
            <a:off x="2375475" y="1458400"/>
            <a:ext cx="4544100" cy="472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50"/>
              <a:buFont typeface="Arial"/>
              <a:buNone/>
            </a:pPr>
            <a:r>
              <a:rPr lang="en" sz="1850" b="0" i="1" u="sng" strike="noStrike" cap="none">
                <a:solidFill>
                  <a:schemeClr val="accent4"/>
                </a:solidFill>
                <a:latin typeface="Roboto"/>
                <a:ea typeface="Roboto"/>
                <a:cs typeface="Roboto"/>
                <a:sym typeface="Roboto"/>
              </a:rPr>
              <a:t>Exploratory Data Analysis (EDA)</a:t>
            </a:r>
            <a:endParaRPr sz="1400" b="0" i="0" u="none" strike="noStrike" cap="none">
              <a:solidFill>
                <a:srgbClr val="000000"/>
              </a:solidFill>
              <a:latin typeface="Nunito"/>
              <a:ea typeface="Nunito"/>
              <a:cs typeface="Nunito"/>
              <a:sym typeface="Nunito"/>
            </a:endParaRPr>
          </a:p>
        </p:txBody>
      </p:sp>
      <p:sp>
        <p:nvSpPr>
          <p:cNvPr id="355" name="Google Shape;355;p6"/>
          <p:cNvSpPr txBox="1">
            <a:spLocks noGrp="1"/>
          </p:cNvSpPr>
          <p:nvPr>
            <p:ph type="title"/>
          </p:nvPr>
        </p:nvSpPr>
        <p:spPr>
          <a:xfrm>
            <a:off x="1758225" y="836275"/>
            <a:ext cx="5778600" cy="54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0"/>
              <a:buNone/>
            </a:pPr>
            <a:r>
              <a:rPr lang="en" sz="2500">
                <a:latin typeface="Nunito"/>
                <a:ea typeface="Nunito"/>
                <a:cs typeface="Nunito"/>
                <a:sym typeface="Nunito"/>
              </a:rPr>
              <a:t>Data Science Basics</a:t>
            </a:r>
            <a:endParaRPr sz="29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782"/>
        <p:cNvGrpSpPr/>
        <p:nvPr/>
      </p:nvGrpSpPr>
      <p:grpSpPr>
        <a:xfrm>
          <a:off x="0" y="0"/>
          <a:ext cx="0" cy="0"/>
          <a:chOff x="0" y="0"/>
          <a:chExt cx="0" cy="0"/>
        </a:xfrm>
      </p:grpSpPr>
      <p:sp>
        <p:nvSpPr>
          <p:cNvPr id="783" name="Google Shape;783;p60"/>
          <p:cNvSpPr txBox="1"/>
          <p:nvPr/>
        </p:nvSpPr>
        <p:spPr>
          <a:xfrm>
            <a:off x="1331938" y="1226675"/>
            <a:ext cx="3885300" cy="3648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1" i="0" u="sng" strike="noStrike" cap="none">
                <a:solidFill>
                  <a:srgbClr val="551561"/>
                </a:solidFill>
                <a:latin typeface="Nunito"/>
                <a:ea typeface="Nunito"/>
                <a:cs typeface="Nunito"/>
                <a:sym typeface="Nunito"/>
              </a:rPr>
              <a:t>Alternative Encodings</a:t>
            </a:r>
            <a:br>
              <a:rPr lang="en" sz="1700" b="1" i="0" u="sng" strike="noStrike" cap="none">
                <a:solidFill>
                  <a:srgbClr val="551561"/>
                </a:solidFill>
                <a:latin typeface="Nunito"/>
                <a:ea typeface="Nunito"/>
                <a:cs typeface="Nunito"/>
                <a:sym typeface="Nunito"/>
              </a:rPr>
            </a:br>
            <a:endParaRPr sz="700" b="1" i="0" u="none" strike="noStrike" cap="none">
              <a:solidFill>
                <a:schemeClr val="lt1"/>
              </a:solidFill>
              <a:latin typeface="Nunito"/>
              <a:ea typeface="Nunito"/>
              <a:cs typeface="Nunito"/>
              <a:sym typeface="Nunito"/>
            </a:endParaRPr>
          </a:p>
          <a:p>
            <a:pPr marL="457200" marR="0" lvl="0" indent="-311150" algn="l" rtl="0">
              <a:lnSpc>
                <a:spcPct val="115000"/>
              </a:lnSpc>
              <a:spcBef>
                <a:spcPts val="0"/>
              </a:spcBef>
              <a:spcAft>
                <a:spcPts val="0"/>
              </a:spcAft>
              <a:buClr>
                <a:schemeClr val="lt1"/>
              </a:buClr>
              <a:buSzPts val="1300"/>
              <a:buFont typeface="Nunito"/>
              <a:buChar char="●"/>
            </a:pPr>
            <a:r>
              <a:rPr lang="en" sz="1300" b="0" i="0" u="none" strike="noStrike" cap="none">
                <a:solidFill>
                  <a:schemeClr val="lt1"/>
                </a:solidFill>
                <a:latin typeface="Nunito"/>
                <a:ea typeface="Nunito"/>
                <a:cs typeface="Nunito"/>
                <a:sym typeface="Nunito"/>
              </a:rPr>
              <a:t>Neither of the previous encoding methods are satisfactory -- they can create model problems and decrease model performance.</a:t>
            </a:r>
            <a:br>
              <a:rPr lang="en" sz="1300" b="0" i="0" u="none" strike="noStrike" cap="none">
                <a:solidFill>
                  <a:schemeClr val="lt1"/>
                </a:solidFill>
                <a:latin typeface="Nunito"/>
                <a:ea typeface="Nunito"/>
                <a:cs typeface="Nunito"/>
                <a:sym typeface="Nunito"/>
              </a:rPr>
            </a:br>
            <a:endParaRPr sz="1000" b="0" i="0" u="none" strike="noStrike" cap="none">
              <a:solidFill>
                <a:schemeClr val="lt1"/>
              </a:solidFill>
              <a:latin typeface="Nunito"/>
              <a:ea typeface="Nunito"/>
              <a:cs typeface="Nunito"/>
              <a:sym typeface="Nunito"/>
            </a:endParaRPr>
          </a:p>
          <a:p>
            <a:pPr marL="457200" marR="0" lvl="0" indent="-311150" algn="l" rtl="0">
              <a:lnSpc>
                <a:spcPct val="115000"/>
              </a:lnSpc>
              <a:spcBef>
                <a:spcPts val="0"/>
              </a:spcBef>
              <a:spcAft>
                <a:spcPts val="0"/>
              </a:spcAft>
              <a:buClr>
                <a:schemeClr val="lt1"/>
              </a:buClr>
              <a:buSzPts val="1300"/>
              <a:buFont typeface="Nunito"/>
              <a:buChar char="●"/>
            </a:pPr>
            <a:r>
              <a:rPr lang="en" sz="1300" b="0" i="0" u="none" strike="noStrike" cap="none">
                <a:solidFill>
                  <a:schemeClr val="lt1"/>
                </a:solidFill>
                <a:latin typeface="Nunito"/>
                <a:ea typeface="Nunito"/>
                <a:cs typeface="Nunito"/>
                <a:sym typeface="Nunito"/>
              </a:rPr>
              <a:t>No new best way to entirely replace the old.</a:t>
            </a:r>
            <a:br>
              <a:rPr lang="en" sz="1300" b="0" i="0" u="none" strike="noStrike" cap="none">
                <a:solidFill>
                  <a:schemeClr val="lt1"/>
                </a:solidFill>
                <a:latin typeface="Nunito"/>
                <a:ea typeface="Nunito"/>
                <a:cs typeface="Nunito"/>
                <a:sym typeface="Nunito"/>
              </a:rPr>
            </a:br>
            <a:endParaRPr sz="900" b="0" i="0" u="none" strike="noStrike" cap="none">
              <a:solidFill>
                <a:schemeClr val="lt1"/>
              </a:solidFill>
              <a:latin typeface="Nunito"/>
              <a:ea typeface="Nunito"/>
              <a:cs typeface="Nunito"/>
              <a:sym typeface="Nunito"/>
            </a:endParaRPr>
          </a:p>
          <a:p>
            <a:pPr marL="457200" marR="0" lvl="0" indent="-311150" algn="l" rtl="0">
              <a:lnSpc>
                <a:spcPct val="115000"/>
              </a:lnSpc>
              <a:spcBef>
                <a:spcPts val="0"/>
              </a:spcBef>
              <a:spcAft>
                <a:spcPts val="0"/>
              </a:spcAft>
              <a:buClr>
                <a:schemeClr val="lt1"/>
              </a:buClr>
              <a:buSzPts val="1300"/>
              <a:buFont typeface="Nunito"/>
              <a:buChar char="●"/>
            </a:pPr>
            <a:r>
              <a:rPr lang="en" sz="1300" b="0" i="0" u="none" strike="noStrike" cap="none">
                <a:solidFill>
                  <a:schemeClr val="lt1"/>
                </a:solidFill>
                <a:latin typeface="Nunito"/>
                <a:ea typeface="Nunito"/>
                <a:cs typeface="Nunito"/>
                <a:sym typeface="Nunito"/>
              </a:rPr>
              <a:t>There are up-and-coming options that prevent an exploding column count (enlarging the data) while maintaining accuracy.</a:t>
            </a:r>
            <a:endParaRPr sz="1300" b="0" i="0" u="none" strike="noStrike" cap="none">
              <a:solidFill>
                <a:schemeClr val="lt1"/>
              </a:solidFill>
              <a:latin typeface="Nunito"/>
              <a:ea typeface="Nunito"/>
              <a:cs typeface="Nunito"/>
              <a:sym typeface="Nunito"/>
            </a:endParaRPr>
          </a:p>
          <a:p>
            <a:pPr marL="914400" marR="0" lvl="1" indent="-304800" algn="l" rtl="0">
              <a:lnSpc>
                <a:spcPct val="115000"/>
              </a:lnSpc>
              <a:spcBef>
                <a:spcPts val="0"/>
              </a:spcBef>
              <a:spcAft>
                <a:spcPts val="0"/>
              </a:spcAft>
              <a:buClr>
                <a:schemeClr val="lt1"/>
              </a:buClr>
              <a:buSzPts val="1200"/>
              <a:buFont typeface="Nunito"/>
              <a:buChar char="○"/>
            </a:pPr>
            <a:r>
              <a:rPr lang="en" sz="1100" b="0" i="0" u="none" strike="noStrike" cap="none">
                <a:solidFill>
                  <a:schemeClr val="lt1"/>
                </a:solidFill>
                <a:latin typeface="Nunito"/>
                <a:ea typeface="Nunito"/>
                <a:cs typeface="Nunito"/>
                <a:sym typeface="Nunito"/>
              </a:rPr>
              <a:t>Mean Encoding</a:t>
            </a:r>
            <a:br>
              <a:rPr lang="en" sz="1200" b="0" i="0" u="none" strike="noStrike" cap="none">
                <a:solidFill>
                  <a:schemeClr val="lt1"/>
                </a:solidFill>
                <a:latin typeface="Nunito"/>
                <a:ea typeface="Nunito"/>
                <a:cs typeface="Nunito"/>
                <a:sym typeface="Nunito"/>
              </a:rPr>
            </a:br>
            <a:endParaRPr sz="900" b="0" i="0" u="none" strike="noStrike" cap="none">
              <a:solidFill>
                <a:schemeClr val="lt1"/>
              </a:solidFill>
              <a:latin typeface="Nunito"/>
              <a:ea typeface="Nunito"/>
              <a:cs typeface="Nunito"/>
              <a:sym typeface="Nunito"/>
            </a:endParaRPr>
          </a:p>
          <a:p>
            <a:pPr marL="457200" marR="0" lvl="0" indent="-311150" algn="l" rtl="0">
              <a:lnSpc>
                <a:spcPct val="115000"/>
              </a:lnSpc>
              <a:spcBef>
                <a:spcPts val="0"/>
              </a:spcBef>
              <a:spcAft>
                <a:spcPts val="0"/>
              </a:spcAft>
              <a:buClr>
                <a:schemeClr val="lt1"/>
              </a:buClr>
              <a:buSzPts val="1300"/>
              <a:buFont typeface="Nunito"/>
              <a:buChar char="●"/>
            </a:pPr>
            <a:r>
              <a:rPr lang="en" sz="1300" b="0" i="0" u="none" strike="noStrike" cap="none">
                <a:solidFill>
                  <a:schemeClr val="lt1"/>
                </a:solidFill>
                <a:latin typeface="Nunito"/>
                <a:ea typeface="Nunito"/>
                <a:cs typeface="Nunito"/>
                <a:sym typeface="Nunito"/>
              </a:rPr>
              <a:t>At the end of the day, the method chosen is heavily dependent on which one best improves model performance.</a:t>
            </a:r>
            <a:endParaRPr sz="1300" b="0" i="0" u="none" strike="noStrike" cap="none">
              <a:solidFill>
                <a:schemeClr val="lt1"/>
              </a:solidFill>
              <a:latin typeface="Nunito"/>
              <a:ea typeface="Nunito"/>
              <a:cs typeface="Nunito"/>
              <a:sym typeface="Nunito"/>
            </a:endParaRPr>
          </a:p>
        </p:txBody>
      </p:sp>
      <p:sp>
        <p:nvSpPr>
          <p:cNvPr id="784" name="Google Shape;784;p60"/>
          <p:cNvSpPr txBox="1">
            <a:spLocks noGrp="1"/>
          </p:cNvSpPr>
          <p:nvPr>
            <p:ph type="title"/>
          </p:nvPr>
        </p:nvSpPr>
        <p:spPr>
          <a:xfrm>
            <a:off x="1215775" y="666075"/>
            <a:ext cx="6801300" cy="44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Alternative Encoding Methods</a:t>
            </a:r>
            <a:endParaRPr sz="2500" i="1">
              <a:solidFill>
                <a:srgbClr val="FFFFFF"/>
              </a:solidFill>
              <a:latin typeface="Nunito"/>
              <a:ea typeface="Nunito"/>
              <a:cs typeface="Nunito"/>
              <a:sym typeface="Nunito"/>
            </a:endParaRPr>
          </a:p>
        </p:txBody>
      </p:sp>
      <p:pic>
        <p:nvPicPr>
          <p:cNvPr id="785" name="Google Shape;785;p60"/>
          <p:cNvPicPr preferRelativeResize="0"/>
          <p:nvPr/>
        </p:nvPicPr>
        <p:blipFill rotWithShape="1">
          <a:blip r:embed="rId3">
            <a:alphaModFix/>
          </a:blip>
          <a:srcRect r="50103"/>
          <a:stretch/>
        </p:blipFill>
        <p:spPr>
          <a:xfrm>
            <a:off x="5541963" y="1396575"/>
            <a:ext cx="2247900" cy="1670772"/>
          </a:xfrm>
          <a:prstGeom prst="rect">
            <a:avLst/>
          </a:prstGeom>
          <a:noFill/>
          <a:ln w="19050" cap="flat" cmpd="sng">
            <a:solidFill>
              <a:srgbClr val="000000"/>
            </a:solidFill>
            <a:prstDash val="solid"/>
            <a:round/>
            <a:headEnd type="none" w="sm" len="sm"/>
            <a:tailEnd type="none" w="sm" len="sm"/>
          </a:ln>
        </p:spPr>
      </p:pic>
      <p:pic>
        <p:nvPicPr>
          <p:cNvPr id="786" name="Google Shape;786;p60"/>
          <p:cNvPicPr preferRelativeResize="0"/>
          <p:nvPr/>
        </p:nvPicPr>
        <p:blipFill rotWithShape="1">
          <a:blip r:embed="rId3">
            <a:alphaModFix/>
          </a:blip>
          <a:srcRect l="50104"/>
          <a:stretch/>
        </p:blipFill>
        <p:spPr>
          <a:xfrm>
            <a:off x="5541963" y="3204501"/>
            <a:ext cx="2247900" cy="1670774"/>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790"/>
        <p:cNvGrpSpPr/>
        <p:nvPr/>
      </p:nvGrpSpPr>
      <p:grpSpPr>
        <a:xfrm>
          <a:off x="0" y="0"/>
          <a:ext cx="0" cy="0"/>
          <a:chOff x="0" y="0"/>
          <a:chExt cx="0" cy="0"/>
        </a:xfrm>
      </p:grpSpPr>
      <p:sp>
        <p:nvSpPr>
          <p:cNvPr id="791" name="Google Shape;791;p61"/>
          <p:cNvSpPr txBox="1"/>
          <p:nvPr/>
        </p:nvSpPr>
        <p:spPr>
          <a:xfrm>
            <a:off x="1372863" y="532850"/>
            <a:ext cx="6801300" cy="58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sng" strike="noStrike" cap="none">
                <a:solidFill>
                  <a:schemeClr val="lt1"/>
                </a:solidFill>
                <a:latin typeface="Nunito"/>
                <a:ea typeface="Nunito"/>
                <a:cs typeface="Nunito"/>
                <a:sym typeface="Nunito"/>
              </a:rPr>
              <a:t>Data Cleaning &amp; Processing</a:t>
            </a:r>
            <a:endParaRPr sz="3000" b="0" i="0" u="sng" strike="noStrike" cap="none">
              <a:solidFill>
                <a:srgbClr val="000000"/>
              </a:solidFill>
              <a:latin typeface="Nunito"/>
              <a:ea typeface="Nunito"/>
              <a:cs typeface="Nunito"/>
              <a:sym typeface="Nunito"/>
            </a:endParaRPr>
          </a:p>
        </p:txBody>
      </p:sp>
      <p:pic>
        <p:nvPicPr>
          <p:cNvPr id="792" name="Google Shape;792;p61"/>
          <p:cNvPicPr preferRelativeResize="0"/>
          <p:nvPr/>
        </p:nvPicPr>
        <p:blipFill rotWithShape="1">
          <a:blip r:embed="rId3">
            <a:alphaModFix/>
          </a:blip>
          <a:srcRect l="445" t="1116" r="505" b="2674"/>
          <a:stretch/>
        </p:blipFill>
        <p:spPr>
          <a:xfrm>
            <a:off x="1087700" y="1301700"/>
            <a:ext cx="7501350" cy="3183150"/>
          </a:xfrm>
          <a:prstGeom prst="rect">
            <a:avLst/>
          </a:prstGeom>
          <a:noFill/>
          <a:ln>
            <a:noFill/>
          </a:ln>
        </p:spPr>
      </p:pic>
      <p:sp>
        <p:nvSpPr>
          <p:cNvPr id="793" name="Google Shape;793;p61"/>
          <p:cNvSpPr/>
          <p:nvPr/>
        </p:nvSpPr>
        <p:spPr>
          <a:xfrm>
            <a:off x="332950" y="3522800"/>
            <a:ext cx="703200" cy="347700"/>
          </a:xfrm>
          <a:prstGeom prst="rightArrow">
            <a:avLst>
              <a:gd name="adj1" fmla="val 50000"/>
              <a:gd name="adj2"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41B47"/>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797"/>
        <p:cNvGrpSpPr/>
        <p:nvPr/>
      </p:nvGrpSpPr>
      <p:grpSpPr>
        <a:xfrm>
          <a:off x="0" y="0"/>
          <a:ext cx="0" cy="0"/>
          <a:chOff x="0" y="0"/>
          <a:chExt cx="0" cy="0"/>
        </a:xfrm>
      </p:grpSpPr>
      <p:sp>
        <p:nvSpPr>
          <p:cNvPr id="798" name="Google Shape;798;p62"/>
          <p:cNvSpPr txBox="1">
            <a:spLocks noGrp="1"/>
          </p:cNvSpPr>
          <p:nvPr>
            <p:ph type="title"/>
          </p:nvPr>
        </p:nvSpPr>
        <p:spPr>
          <a:xfrm>
            <a:off x="1215775" y="666075"/>
            <a:ext cx="6801300" cy="44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Normalization vs. ...Normalization?</a:t>
            </a:r>
            <a:endParaRPr sz="2500" i="1">
              <a:solidFill>
                <a:srgbClr val="FFFFFF"/>
              </a:solidFill>
              <a:latin typeface="Nunito"/>
              <a:ea typeface="Nunito"/>
              <a:cs typeface="Nunito"/>
              <a:sym typeface="Nunito"/>
            </a:endParaRPr>
          </a:p>
        </p:txBody>
      </p:sp>
      <p:sp>
        <p:nvSpPr>
          <p:cNvPr id="799" name="Google Shape;799;p62"/>
          <p:cNvSpPr txBox="1">
            <a:spLocks noGrp="1"/>
          </p:cNvSpPr>
          <p:nvPr>
            <p:ph type="body" idx="4294967295"/>
          </p:nvPr>
        </p:nvSpPr>
        <p:spPr>
          <a:xfrm>
            <a:off x="3816663" y="1621275"/>
            <a:ext cx="4108800" cy="2545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300"/>
              <a:buNone/>
            </a:pPr>
            <a:r>
              <a:rPr lang="en" b="1">
                <a:solidFill>
                  <a:srgbClr val="551561"/>
                </a:solidFill>
              </a:rPr>
              <a:t>Are you a Mathematician/Statistician?</a:t>
            </a:r>
            <a:br>
              <a:rPr lang="en">
                <a:solidFill>
                  <a:schemeClr val="lt1"/>
                </a:solidFill>
              </a:rPr>
            </a:br>
            <a:r>
              <a:rPr lang="en">
                <a:solidFill>
                  <a:schemeClr val="lt1"/>
                </a:solidFill>
              </a:rPr>
              <a:t>Normalization refers to a distributional correction.</a:t>
            </a:r>
            <a:endParaRPr>
              <a:solidFill>
                <a:schemeClr val="lt1"/>
              </a:solidFill>
            </a:endParaRPr>
          </a:p>
          <a:p>
            <a:pPr marL="0" lvl="0" indent="0" algn="ctr" rtl="0">
              <a:lnSpc>
                <a:spcPct val="115000"/>
              </a:lnSpc>
              <a:spcBef>
                <a:spcPts val="800"/>
              </a:spcBef>
              <a:spcAft>
                <a:spcPts val="0"/>
              </a:spcAft>
              <a:buSzPts val="1300"/>
              <a:buNone/>
            </a:pPr>
            <a:r>
              <a:rPr lang="en" b="1">
                <a:solidFill>
                  <a:srgbClr val="551561"/>
                </a:solidFill>
              </a:rPr>
              <a:t>Are you more of an Applied Data Analyst/Scientist?</a:t>
            </a:r>
            <a:br>
              <a:rPr lang="en">
                <a:solidFill>
                  <a:schemeClr val="lt1"/>
                </a:solidFill>
              </a:rPr>
            </a:br>
            <a:r>
              <a:rPr lang="en">
                <a:solidFill>
                  <a:schemeClr val="lt1"/>
                </a:solidFill>
              </a:rPr>
              <a:t>Normalization refers to scaling all numeric information from 0-1.</a:t>
            </a:r>
            <a:endParaRPr>
              <a:solidFill>
                <a:schemeClr val="lt1"/>
              </a:solidFill>
            </a:endParaRPr>
          </a:p>
          <a:p>
            <a:pPr marL="0" lvl="0" indent="0" algn="ctr" rtl="0">
              <a:lnSpc>
                <a:spcPct val="115000"/>
              </a:lnSpc>
              <a:spcBef>
                <a:spcPts val="1000"/>
              </a:spcBef>
              <a:spcAft>
                <a:spcPts val="1600"/>
              </a:spcAft>
              <a:buSzPts val="1300"/>
              <a:buNone/>
            </a:pPr>
            <a:r>
              <a:rPr lang="en" b="1">
                <a:solidFill>
                  <a:srgbClr val="551561"/>
                </a:solidFill>
              </a:rPr>
              <a:t>It is very important to keep in mind which ‘normalization’ is referenced in practice.</a:t>
            </a:r>
            <a:r>
              <a:rPr lang="en" sz="1100" b="1">
                <a:solidFill>
                  <a:srgbClr val="551561"/>
                </a:solidFill>
              </a:rPr>
              <a:t> </a:t>
            </a:r>
            <a:br>
              <a:rPr lang="en" sz="1100">
                <a:solidFill>
                  <a:schemeClr val="lt1"/>
                </a:solidFill>
              </a:rPr>
            </a:br>
            <a:br>
              <a:rPr lang="en" sz="1100">
                <a:solidFill>
                  <a:schemeClr val="lt1"/>
                </a:solidFill>
              </a:rPr>
            </a:br>
            <a:r>
              <a:rPr lang="en">
                <a:solidFill>
                  <a:schemeClr val="lt1"/>
                </a:solidFill>
              </a:rPr>
              <a:t>Most often, normalization is referencing a scaling for algorithm processing.</a:t>
            </a:r>
            <a:endParaRPr sz="1400">
              <a:solidFill>
                <a:schemeClr val="lt1"/>
              </a:solidFill>
              <a:latin typeface="Maven Pro"/>
              <a:ea typeface="Maven Pro"/>
              <a:cs typeface="Maven Pro"/>
              <a:sym typeface="Maven Pro"/>
            </a:endParaRPr>
          </a:p>
        </p:txBody>
      </p:sp>
      <p:pic>
        <p:nvPicPr>
          <p:cNvPr id="800" name="Google Shape;800;p62"/>
          <p:cNvPicPr preferRelativeResize="0"/>
          <p:nvPr/>
        </p:nvPicPr>
        <p:blipFill rotWithShape="1">
          <a:blip r:embed="rId3">
            <a:alphaModFix/>
          </a:blip>
          <a:srcRect/>
          <a:stretch/>
        </p:blipFill>
        <p:spPr>
          <a:xfrm>
            <a:off x="1613313" y="1374738"/>
            <a:ext cx="1813475" cy="1585690"/>
          </a:xfrm>
          <a:prstGeom prst="rect">
            <a:avLst/>
          </a:prstGeom>
          <a:noFill/>
          <a:ln w="19050" cap="flat" cmpd="sng">
            <a:solidFill>
              <a:srgbClr val="000000"/>
            </a:solidFill>
            <a:prstDash val="solid"/>
            <a:round/>
            <a:headEnd type="none" w="sm" len="sm"/>
            <a:tailEnd type="none" w="sm" len="sm"/>
          </a:ln>
        </p:spPr>
      </p:pic>
      <p:pic>
        <p:nvPicPr>
          <p:cNvPr id="801" name="Google Shape;801;p62"/>
          <p:cNvPicPr preferRelativeResize="0"/>
          <p:nvPr/>
        </p:nvPicPr>
        <p:blipFill rotWithShape="1">
          <a:blip r:embed="rId4">
            <a:alphaModFix/>
          </a:blip>
          <a:srcRect/>
          <a:stretch/>
        </p:blipFill>
        <p:spPr>
          <a:xfrm>
            <a:off x="1613313" y="3031178"/>
            <a:ext cx="1813475" cy="1585685"/>
          </a:xfrm>
          <a:prstGeom prst="rect">
            <a:avLst/>
          </a:prstGeom>
          <a:noFill/>
          <a:ln w="19050" cap="flat" cmpd="sng">
            <a:solidFill>
              <a:srgbClr val="000000"/>
            </a:solidFill>
            <a:prstDash val="solid"/>
            <a:round/>
            <a:headEnd type="none" w="sm" len="sm"/>
            <a:tailEnd type="none" w="sm" len="sm"/>
          </a:ln>
        </p:spPr>
      </p:pic>
      <p:sp>
        <p:nvSpPr>
          <p:cNvPr id="802" name="Google Shape;802;p62"/>
          <p:cNvSpPr txBox="1"/>
          <p:nvPr/>
        </p:nvSpPr>
        <p:spPr>
          <a:xfrm rot="-5400000">
            <a:off x="-169713" y="2589038"/>
            <a:ext cx="3209700" cy="43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Nunito"/>
                <a:ea typeface="Nunito"/>
                <a:cs typeface="Nunito"/>
                <a:sym typeface="Nunito"/>
              </a:rPr>
              <a:t>Distributional	          Scaling</a:t>
            </a:r>
            <a:endParaRPr sz="1400" b="0" i="0" u="none" strike="noStrike" cap="none">
              <a:solidFill>
                <a:schemeClr val="lt1"/>
              </a:solidFill>
              <a:latin typeface="Nunito"/>
              <a:ea typeface="Nunito"/>
              <a:cs typeface="Nunito"/>
              <a:sym typeface="Nunit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806"/>
        <p:cNvGrpSpPr/>
        <p:nvPr/>
      </p:nvGrpSpPr>
      <p:grpSpPr>
        <a:xfrm>
          <a:off x="0" y="0"/>
          <a:ext cx="0" cy="0"/>
          <a:chOff x="0" y="0"/>
          <a:chExt cx="0" cy="0"/>
        </a:xfrm>
      </p:grpSpPr>
      <p:sp>
        <p:nvSpPr>
          <p:cNvPr id="807" name="Google Shape;807;p63"/>
          <p:cNvSpPr txBox="1">
            <a:spLocks noGrp="1"/>
          </p:cNvSpPr>
          <p:nvPr>
            <p:ph type="title"/>
          </p:nvPr>
        </p:nvSpPr>
        <p:spPr>
          <a:xfrm>
            <a:off x="1215775" y="902900"/>
            <a:ext cx="6801300" cy="44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Normalization as Scaling</a:t>
            </a:r>
            <a:endParaRPr sz="2500" i="1">
              <a:solidFill>
                <a:srgbClr val="FFFFFF"/>
              </a:solidFill>
              <a:latin typeface="Nunito"/>
              <a:ea typeface="Nunito"/>
              <a:cs typeface="Nunito"/>
              <a:sym typeface="Nunito"/>
            </a:endParaRPr>
          </a:p>
        </p:txBody>
      </p:sp>
      <p:sp>
        <p:nvSpPr>
          <p:cNvPr id="808" name="Google Shape;808;p63"/>
          <p:cNvSpPr txBox="1">
            <a:spLocks noGrp="1"/>
          </p:cNvSpPr>
          <p:nvPr>
            <p:ph type="body" idx="4294967295"/>
          </p:nvPr>
        </p:nvSpPr>
        <p:spPr>
          <a:xfrm>
            <a:off x="3510550" y="1547275"/>
            <a:ext cx="4723800" cy="2819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300"/>
              <a:buNone/>
            </a:pPr>
            <a:r>
              <a:rPr lang="en">
                <a:solidFill>
                  <a:srgbClr val="FFFFFF"/>
                </a:solidFill>
              </a:rPr>
              <a:t>Numerical data must be scaled for a model to be able to compare the numeric values across different columns.</a:t>
            </a:r>
            <a:endParaRPr>
              <a:solidFill>
                <a:srgbClr val="FFFFFF"/>
              </a:solidFill>
            </a:endParaRPr>
          </a:p>
          <a:p>
            <a:pPr marL="0" lvl="0" indent="0" algn="ctr" rtl="0">
              <a:lnSpc>
                <a:spcPct val="115000"/>
              </a:lnSpc>
              <a:spcBef>
                <a:spcPts val="0"/>
              </a:spcBef>
              <a:spcAft>
                <a:spcPts val="0"/>
              </a:spcAft>
              <a:buSzPts val="1300"/>
              <a:buNone/>
            </a:pPr>
            <a:r>
              <a:rPr lang="en">
                <a:solidFill>
                  <a:srgbClr val="FFFFFF"/>
                </a:solidFill>
              </a:rPr>
              <a:t>e.g. Height &amp; Weight - recorded in feet &amp; pounds</a:t>
            </a:r>
            <a:endParaRPr>
              <a:solidFill>
                <a:srgbClr val="FFFFFF"/>
              </a:solidFill>
            </a:endParaRPr>
          </a:p>
          <a:p>
            <a:pPr marL="0" lvl="0" indent="0" algn="ctr" rtl="0">
              <a:lnSpc>
                <a:spcPct val="115000"/>
              </a:lnSpc>
              <a:spcBef>
                <a:spcPts val="1000"/>
              </a:spcBef>
              <a:spcAft>
                <a:spcPts val="0"/>
              </a:spcAft>
              <a:buSzPts val="1300"/>
              <a:buNone/>
            </a:pPr>
            <a:r>
              <a:rPr lang="en" b="1">
                <a:solidFill>
                  <a:srgbClr val="551561"/>
                </a:solidFill>
              </a:rPr>
              <a:t>Normalization translates both metrics (and all other numeric columns in a dataset) into one scale without losing the relational information within each individual column.</a:t>
            </a:r>
            <a:endParaRPr b="1">
              <a:solidFill>
                <a:srgbClr val="551561"/>
              </a:solidFill>
            </a:endParaRPr>
          </a:p>
          <a:p>
            <a:pPr marL="0" lvl="0" indent="0" algn="ctr" rtl="0">
              <a:lnSpc>
                <a:spcPct val="115000"/>
              </a:lnSpc>
              <a:spcBef>
                <a:spcPts val="1000"/>
              </a:spcBef>
              <a:spcAft>
                <a:spcPts val="0"/>
              </a:spcAft>
              <a:buSzPts val="1300"/>
              <a:buNone/>
            </a:pPr>
            <a:r>
              <a:rPr lang="en">
                <a:solidFill>
                  <a:srgbClr val="FFFFFF"/>
                </a:solidFill>
              </a:rPr>
              <a:t>Without this, the algorithm will improperly interpret relationships between the columns’ numeric values.</a:t>
            </a:r>
            <a:endParaRPr>
              <a:solidFill>
                <a:srgbClr val="FFFFFF"/>
              </a:solidFill>
            </a:endParaRPr>
          </a:p>
          <a:p>
            <a:pPr marL="0" lvl="0" indent="0" algn="ctr" rtl="0">
              <a:lnSpc>
                <a:spcPct val="115000"/>
              </a:lnSpc>
              <a:spcBef>
                <a:spcPts val="1000"/>
              </a:spcBef>
              <a:spcAft>
                <a:spcPts val="1600"/>
              </a:spcAft>
              <a:buSzPts val="1300"/>
              <a:buNone/>
            </a:pPr>
            <a:r>
              <a:rPr lang="en">
                <a:solidFill>
                  <a:srgbClr val="FFFFFF"/>
                </a:solidFill>
              </a:rPr>
              <a:t>Note: This is not the same as transforming your data. </a:t>
            </a:r>
            <a:br>
              <a:rPr lang="en">
                <a:solidFill>
                  <a:srgbClr val="FFFFFF"/>
                </a:solidFill>
              </a:rPr>
            </a:br>
            <a:r>
              <a:rPr lang="en">
                <a:solidFill>
                  <a:srgbClr val="FFFFFF"/>
                </a:solidFill>
              </a:rPr>
              <a:t>(such as into log form)</a:t>
            </a:r>
            <a:endParaRPr>
              <a:solidFill>
                <a:srgbClr val="FFFFFF"/>
              </a:solidFill>
            </a:endParaRPr>
          </a:p>
        </p:txBody>
      </p:sp>
      <p:pic>
        <p:nvPicPr>
          <p:cNvPr id="809" name="Google Shape;809;p63"/>
          <p:cNvPicPr preferRelativeResize="0"/>
          <p:nvPr/>
        </p:nvPicPr>
        <p:blipFill rotWithShape="1">
          <a:blip r:embed="rId3">
            <a:alphaModFix/>
          </a:blip>
          <a:srcRect/>
          <a:stretch/>
        </p:blipFill>
        <p:spPr>
          <a:xfrm>
            <a:off x="1342838" y="2027175"/>
            <a:ext cx="1813475" cy="1585690"/>
          </a:xfrm>
          <a:prstGeom prst="rect">
            <a:avLst/>
          </a:prstGeom>
          <a:noFill/>
          <a:ln w="19050" cap="flat" cmpd="sng">
            <a:solidFill>
              <a:srgbClr val="000000"/>
            </a:solidFill>
            <a:prstDash val="solid"/>
            <a:round/>
            <a:headEnd type="none" w="sm" len="sm"/>
            <a:tailEnd type="none" w="sm" len="sm"/>
          </a:ln>
        </p:spPr>
      </p:pic>
      <p:sp>
        <p:nvSpPr>
          <p:cNvPr id="810" name="Google Shape;810;p63"/>
          <p:cNvSpPr txBox="1"/>
          <p:nvPr/>
        </p:nvSpPr>
        <p:spPr>
          <a:xfrm rot="-5400000">
            <a:off x="369800" y="2603425"/>
            <a:ext cx="1512900" cy="433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Nunito"/>
                <a:ea typeface="Nunito"/>
                <a:cs typeface="Nunito"/>
                <a:sym typeface="Nunito"/>
              </a:rPr>
              <a:t>Scaling</a:t>
            </a:r>
            <a:endParaRPr sz="1400" b="0" i="0" u="none" strike="noStrike" cap="none">
              <a:solidFill>
                <a:schemeClr val="lt1"/>
              </a:solidFill>
              <a:latin typeface="Nunito"/>
              <a:ea typeface="Nunito"/>
              <a:cs typeface="Nunito"/>
              <a:sym typeface="Nuni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14"/>
        <p:cNvGrpSpPr/>
        <p:nvPr/>
      </p:nvGrpSpPr>
      <p:grpSpPr>
        <a:xfrm>
          <a:off x="0" y="0"/>
          <a:ext cx="0" cy="0"/>
          <a:chOff x="0" y="0"/>
          <a:chExt cx="0" cy="0"/>
        </a:xfrm>
      </p:grpSpPr>
      <p:sp>
        <p:nvSpPr>
          <p:cNvPr id="815" name="Google Shape;815;p64"/>
          <p:cNvSpPr txBox="1"/>
          <p:nvPr/>
        </p:nvSpPr>
        <p:spPr>
          <a:xfrm>
            <a:off x="1372863" y="532850"/>
            <a:ext cx="6801300" cy="58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sng" strike="noStrike" cap="none">
                <a:solidFill>
                  <a:schemeClr val="lt1"/>
                </a:solidFill>
                <a:latin typeface="Nunito"/>
                <a:ea typeface="Nunito"/>
                <a:cs typeface="Nunito"/>
                <a:sym typeface="Nunito"/>
              </a:rPr>
              <a:t>Data Cleaning &amp; Processing</a:t>
            </a:r>
            <a:endParaRPr sz="3000" b="0" i="0" u="sng" strike="noStrike" cap="none">
              <a:solidFill>
                <a:srgbClr val="000000"/>
              </a:solidFill>
              <a:latin typeface="Nunito"/>
              <a:ea typeface="Nunito"/>
              <a:cs typeface="Nunito"/>
              <a:sym typeface="Nunito"/>
            </a:endParaRPr>
          </a:p>
        </p:txBody>
      </p:sp>
      <p:pic>
        <p:nvPicPr>
          <p:cNvPr id="816" name="Google Shape;816;p64"/>
          <p:cNvPicPr preferRelativeResize="0"/>
          <p:nvPr/>
        </p:nvPicPr>
        <p:blipFill rotWithShape="1">
          <a:blip r:embed="rId3">
            <a:alphaModFix/>
          </a:blip>
          <a:srcRect l="445" t="1116" r="505" b="2674"/>
          <a:stretch/>
        </p:blipFill>
        <p:spPr>
          <a:xfrm>
            <a:off x="1087700" y="1301700"/>
            <a:ext cx="7501350" cy="3183150"/>
          </a:xfrm>
          <a:prstGeom prst="rect">
            <a:avLst/>
          </a:prstGeom>
          <a:noFill/>
          <a:ln>
            <a:noFill/>
          </a:ln>
        </p:spPr>
      </p:pic>
      <p:sp>
        <p:nvSpPr>
          <p:cNvPr id="817" name="Google Shape;817;p64"/>
          <p:cNvSpPr/>
          <p:nvPr/>
        </p:nvSpPr>
        <p:spPr>
          <a:xfrm>
            <a:off x="332950" y="3811450"/>
            <a:ext cx="703200" cy="347700"/>
          </a:xfrm>
          <a:prstGeom prst="rightArrow">
            <a:avLst>
              <a:gd name="adj1" fmla="val 50000"/>
              <a:gd name="adj2"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41B47"/>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821"/>
        <p:cNvGrpSpPr/>
        <p:nvPr/>
      </p:nvGrpSpPr>
      <p:grpSpPr>
        <a:xfrm>
          <a:off x="0" y="0"/>
          <a:ext cx="0" cy="0"/>
          <a:chOff x="0" y="0"/>
          <a:chExt cx="0" cy="0"/>
        </a:xfrm>
      </p:grpSpPr>
      <p:sp>
        <p:nvSpPr>
          <p:cNvPr id="822" name="Google Shape;822;p65"/>
          <p:cNvSpPr txBox="1">
            <a:spLocks noGrp="1"/>
          </p:cNvSpPr>
          <p:nvPr>
            <p:ph type="title"/>
          </p:nvPr>
        </p:nvSpPr>
        <p:spPr>
          <a:xfrm>
            <a:off x="1215775" y="902900"/>
            <a:ext cx="6801300" cy="44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Principal Component Analysis (PCA)</a:t>
            </a:r>
            <a:endParaRPr sz="2500" i="1">
              <a:solidFill>
                <a:srgbClr val="FFFFFF"/>
              </a:solidFill>
              <a:latin typeface="Nunito"/>
              <a:ea typeface="Nunito"/>
              <a:cs typeface="Nunito"/>
              <a:sym typeface="Nunito"/>
            </a:endParaRPr>
          </a:p>
        </p:txBody>
      </p:sp>
      <p:sp>
        <p:nvSpPr>
          <p:cNvPr id="823" name="Google Shape;823;p65"/>
          <p:cNvSpPr txBox="1">
            <a:spLocks noGrp="1"/>
          </p:cNvSpPr>
          <p:nvPr>
            <p:ph type="body" idx="4294967295"/>
          </p:nvPr>
        </p:nvSpPr>
        <p:spPr>
          <a:xfrm>
            <a:off x="4972388" y="1619750"/>
            <a:ext cx="3700500" cy="252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300"/>
              <a:buNone/>
            </a:pPr>
            <a:r>
              <a:rPr lang="en">
                <a:solidFill>
                  <a:srgbClr val="FFFFFF"/>
                </a:solidFill>
              </a:rPr>
              <a:t>PCA transforms data sets to a smaller number of columns that still retain most of the information. </a:t>
            </a:r>
            <a:endParaRPr>
              <a:solidFill>
                <a:srgbClr val="FFFFFF"/>
              </a:solidFill>
            </a:endParaRPr>
          </a:p>
          <a:p>
            <a:pPr marL="0" lvl="0" indent="0" algn="ctr" rtl="0">
              <a:lnSpc>
                <a:spcPct val="115000"/>
              </a:lnSpc>
              <a:spcBef>
                <a:spcPts val="0"/>
              </a:spcBef>
              <a:spcAft>
                <a:spcPts val="0"/>
              </a:spcAft>
              <a:buSzPts val="1300"/>
              <a:buNone/>
            </a:pPr>
            <a:endParaRPr sz="1000">
              <a:solidFill>
                <a:srgbClr val="FFFFFF"/>
              </a:solidFill>
            </a:endParaRPr>
          </a:p>
          <a:p>
            <a:pPr marL="0" lvl="0" indent="0" algn="ctr" rtl="0">
              <a:lnSpc>
                <a:spcPct val="115000"/>
              </a:lnSpc>
              <a:spcBef>
                <a:spcPts val="0"/>
              </a:spcBef>
              <a:spcAft>
                <a:spcPts val="0"/>
              </a:spcAft>
              <a:buSzPts val="1300"/>
              <a:buNone/>
            </a:pPr>
            <a:r>
              <a:rPr lang="en">
                <a:solidFill>
                  <a:srgbClr val="FFFFFF"/>
                </a:solidFill>
              </a:rPr>
              <a:t>PCA can </a:t>
            </a:r>
            <a:r>
              <a:rPr lang="en" u="sng">
                <a:solidFill>
                  <a:srgbClr val="551561"/>
                </a:solidFill>
              </a:rPr>
              <a:t>speed up model training</a:t>
            </a:r>
            <a:r>
              <a:rPr lang="en">
                <a:solidFill>
                  <a:srgbClr val="FFFFFF"/>
                </a:solidFill>
              </a:rPr>
              <a:t>, but does </a:t>
            </a:r>
            <a:r>
              <a:rPr lang="en" u="sng">
                <a:solidFill>
                  <a:srgbClr val="551561"/>
                </a:solidFill>
              </a:rPr>
              <a:t>not improve score</a:t>
            </a:r>
            <a:r>
              <a:rPr lang="en">
                <a:solidFill>
                  <a:srgbClr val="FFFFFF"/>
                </a:solidFill>
              </a:rPr>
              <a:t>. In fact, PCA </a:t>
            </a:r>
            <a:r>
              <a:rPr lang="en" u="sng">
                <a:solidFill>
                  <a:srgbClr val="551561"/>
                </a:solidFill>
              </a:rPr>
              <a:t>may negatively impact the score</a:t>
            </a:r>
            <a:r>
              <a:rPr lang="en">
                <a:solidFill>
                  <a:srgbClr val="FFFFFF"/>
                </a:solidFill>
              </a:rPr>
              <a:t>.</a:t>
            </a:r>
            <a:endParaRPr>
              <a:solidFill>
                <a:srgbClr val="FFFFFF"/>
              </a:solidFill>
            </a:endParaRPr>
          </a:p>
          <a:p>
            <a:pPr marL="0" lvl="0" indent="0" algn="ctr" rtl="0">
              <a:lnSpc>
                <a:spcPct val="115000"/>
              </a:lnSpc>
              <a:spcBef>
                <a:spcPts val="0"/>
              </a:spcBef>
              <a:spcAft>
                <a:spcPts val="0"/>
              </a:spcAft>
              <a:buSzPts val="1300"/>
              <a:buNone/>
            </a:pPr>
            <a:endParaRPr sz="1000">
              <a:solidFill>
                <a:srgbClr val="FFFFFF"/>
              </a:solidFill>
            </a:endParaRPr>
          </a:p>
          <a:p>
            <a:pPr marL="0" lvl="0" indent="0" algn="ctr" rtl="0">
              <a:lnSpc>
                <a:spcPct val="115000"/>
              </a:lnSpc>
              <a:spcBef>
                <a:spcPts val="0"/>
              </a:spcBef>
              <a:spcAft>
                <a:spcPts val="0"/>
              </a:spcAft>
              <a:buSzPts val="1300"/>
              <a:buNone/>
            </a:pPr>
            <a:r>
              <a:rPr lang="en">
                <a:solidFill>
                  <a:srgbClr val="FFFFFF"/>
                </a:solidFill>
              </a:rPr>
              <a:t>Despite multiple sources and courses emphasizing the importance of PCA, we have yet to find it useful in practical applications.</a:t>
            </a:r>
            <a:endParaRPr>
              <a:solidFill>
                <a:srgbClr val="FFFFFF"/>
              </a:solidFill>
            </a:endParaRPr>
          </a:p>
        </p:txBody>
      </p:sp>
      <p:pic>
        <p:nvPicPr>
          <p:cNvPr id="824" name="Google Shape;824;p65"/>
          <p:cNvPicPr preferRelativeResize="0"/>
          <p:nvPr/>
        </p:nvPicPr>
        <p:blipFill rotWithShape="1">
          <a:blip r:embed="rId3">
            <a:alphaModFix/>
          </a:blip>
          <a:srcRect/>
          <a:stretch/>
        </p:blipFill>
        <p:spPr>
          <a:xfrm>
            <a:off x="471113" y="1745550"/>
            <a:ext cx="4368299" cy="1732751"/>
          </a:xfrm>
          <a:prstGeom prst="rect">
            <a:avLst/>
          </a:prstGeom>
          <a:noFill/>
          <a:ln w="19050" cap="flat" cmpd="sng">
            <a:solidFill>
              <a:srgbClr val="000000"/>
            </a:solidFill>
            <a:prstDash val="solid"/>
            <a:round/>
            <a:headEnd type="none" w="sm" len="sm"/>
            <a:tailEnd type="none" w="sm" len="sm"/>
          </a:ln>
        </p:spPr>
      </p:pic>
      <p:sp>
        <p:nvSpPr>
          <p:cNvPr id="825" name="Google Shape;825;p65"/>
          <p:cNvSpPr txBox="1"/>
          <p:nvPr/>
        </p:nvSpPr>
        <p:spPr>
          <a:xfrm>
            <a:off x="768413" y="3596725"/>
            <a:ext cx="3773700" cy="740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Nunito"/>
                <a:ea typeface="Nunito"/>
                <a:cs typeface="Nunito"/>
                <a:sym typeface="Nunito"/>
              </a:rPr>
              <a:t>If a model takes a little time to run, that’s fine.</a:t>
            </a:r>
            <a:endParaRPr sz="1100" b="0" i="0" u="none" strike="noStrike" cap="none">
              <a:solidFill>
                <a:srgbClr val="FFFFFF"/>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500"/>
              <a:buFont typeface="Arial"/>
              <a:buNone/>
            </a:pPr>
            <a:endParaRPr sz="500" b="0" i="0" u="none" strike="noStrike" cap="none">
              <a:solidFill>
                <a:srgbClr val="FFFFFF"/>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Nunito"/>
                <a:ea typeface="Nunito"/>
                <a:cs typeface="Nunito"/>
                <a:sym typeface="Nunito"/>
              </a:rPr>
              <a:t>If every run of hyperparameter optimization takes a couple of minutes, that is </a:t>
            </a:r>
            <a:r>
              <a:rPr lang="en" sz="1100" b="0" i="1" u="sng" strike="noStrike" cap="none">
                <a:solidFill>
                  <a:srgbClr val="FFFFFF"/>
                </a:solidFill>
                <a:latin typeface="Nunito"/>
                <a:ea typeface="Nunito"/>
                <a:cs typeface="Nunito"/>
                <a:sym typeface="Nunito"/>
              </a:rPr>
              <a:t>not good</a:t>
            </a:r>
            <a:r>
              <a:rPr lang="en" sz="1100" b="0" i="0" u="none" strike="noStrike" cap="none">
                <a:solidFill>
                  <a:srgbClr val="FFFFFF"/>
                </a:solidFill>
                <a:latin typeface="Nunito"/>
                <a:ea typeface="Nunito"/>
                <a:cs typeface="Nunito"/>
                <a:sym typeface="Nunito"/>
              </a:rPr>
              <a:t>. PCA may be worth it.</a:t>
            </a:r>
            <a:endParaRPr sz="1100" b="0" i="0" u="none" strike="noStrike" cap="none">
              <a:solidFill>
                <a:srgbClr val="FFFFFF"/>
              </a:solidFill>
              <a:latin typeface="Nunito"/>
              <a:ea typeface="Nunito"/>
              <a:cs typeface="Nunito"/>
              <a:sym typeface="Nunit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29"/>
        <p:cNvGrpSpPr/>
        <p:nvPr/>
      </p:nvGrpSpPr>
      <p:grpSpPr>
        <a:xfrm>
          <a:off x="0" y="0"/>
          <a:ext cx="0" cy="0"/>
          <a:chOff x="0" y="0"/>
          <a:chExt cx="0" cy="0"/>
        </a:xfrm>
      </p:grpSpPr>
      <p:sp>
        <p:nvSpPr>
          <p:cNvPr id="830" name="Google Shape;830;p66"/>
          <p:cNvSpPr txBox="1"/>
          <p:nvPr/>
        </p:nvSpPr>
        <p:spPr>
          <a:xfrm>
            <a:off x="1372863" y="532850"/>
            <a:ext cx="6801300" cy="58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sng" strike="noStrike" cap="none">
                <a:solidFill>
                  <a:schemeClr val="lt1"/>
                </a:solidFill>
                <a:latin typeface="Nunito"/>
                <a:ea typeface="Nunito"/>
                <a:cs typeface="Nunito"/>
                <a:sym typeface="Nunito"/>
              </a:rPr>
              <a:t>Data Cleaning &amp; Processing</a:t>
            </a:r>
            <a:endParaRPr sz="3000" b="0" i="0" u="sng" strike="noStrike" cap="none">
              <a:solidFill>
                <a:srgbClr val="000000"/>
              </a:solidFill>
              <a:latin typeface="Nunito"/>
              <a:ea typeface="Nunito"/>
              <a:cs typeface="Nunito"/>
              <a:sym typeface="Nunito"/>
            </a:endParaRPr>
          </a:p>
        </p:txBody>
      </p:sp>
      <p:pic>
        <p:nvPicPr>
          <p:cNvPr id="831" name="Google Shape;831;p66"/>
          <p:cNvPicPr preferRelativeResize="0"/>
          <p:nvPr/>
        </p:nvPicPr>
        <p:blipFill rotWithShape="1">
          <a:blip r:embed="rId3">
            <a:alphaModFix/>
          </a:blip>
          <a:srcRect l="445" t="1116" r="505" b="2674"/>
          <a:stretch/>
        </p:blipFill>
        <p:spPr>
          <a:xfrm>
            <a:off x="1087700" y="1301700"/>
            <a:ext cx="7501350" cy="3183150"/>
          </a:xfrm>
          <a:prstGeom prst="rect">
            <a:avLst/>
          </a:prstGeom>
          <a:noFill/>
          <a:ln>
            <a:noFill/>
          </a:ln>
        </p:spPr>
      </p:pic>
      <p:sp>
        <p:nvSpPr>
          <p:cNvPr id="832" name="Google Shape;832;p66"/>
          <p:cNvSpPr/>
          <p:nvPr/>
        </p:nvSpPr>
        <p:spPr>
          <a:xfrm>
            <a:off x="318150" y="4137150"/>
            <a:ext cx="703200" cy="347700"/>
          </a:xfrm>
          <a:prstGeom prst="rightArrow">
            <a:avLst>
              <a:gd name="adj1" fmla="val 50000"/>
              <a:gd name="adj2"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741B47"/>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836"/>
        <p:cNvGrpSpPr/>
        <p:nvPr/>
      </p:nvGrpSpPr>
      <p:grpSpPr>
        <a:xfrm>
          <a:off x="0" y="0"/>
          <a:ext cx="0" cy="0"/>
          <a:chOff x="0" y="0"/>
          <a:chExt cx="0" cy="0"/>
        </a:xfrm>
      </p:grpSpPr>
      <p:sp>
        <p:nvSpPr>
          <p:cNvPr id="837" name="Google Shape;837;p67"/>
          <p:cNvSpPr txBox="1">
            <a:spLocks noGrp="1"/>
          </p:cNvSpPr>
          <p:nvPr>
            <p:ph type="title"/>
          </p:nvPr>
        </p:nvSpPr>
        <p:spPr>
          <a:xfrm>
            <a:off x="2112300" y="732675"/>
            <a:ext cx="4919400" cy="740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Data Balancing with SMOTE</a:t>
            </a:r>
            <a:br>
              <a:rPr lang="en" sz="2500" i="1">
                <a:solidFill>
                  <a:srgbClr val="FFFFFF"/>
                </a:solidFill>
                <a:latin typeface="Nunito"/>
                <a:ea typeface="Nunito"/>
                <a:cs typeface="Nunito"/>
                <a:sym typeface="Nunito"/>
              </a:rPr>
            </a:br>
            <a:r>
              <a:rPr lang="en" sz="1700" i="1">
                <a:solidFill>
                  <a:srgbClr val="FFFFFF"/>
                </a:solidFill>
                <a:latin typeface="Nunito"/>
                <a:ea typeface="Nunito"/>
                <a:cs typeface="Nunito"/>
                <a:sym typeface="Nunito"/>
              </a:rPr>
              <a:t>(Synthetic Minority Oversampling TEchnique)</a:t>
            </a:r>
            <a:endParaRPr sz="1700" i="1">
              <a:solidFill>
                <a:srgbClr val="FFFFFF"/>
              </a:solidFill>
              <a:latin typeface="Nunito"/>
              <a:ea typeface="Nunito"/>
              <a:cs typeface="Nunito"/>
              <a:sym typeface="Nunito"/>
            </a:endParaRPr>
          </a:p>
        </p:txBody>
      </p:sp>
      <p:sp>
        <p:nvSpPr>
          <p:cNvPr id="838" name="Google Shape;838;p67"/>
          <p:cNvSpPr txBox="1">
            <a:spLocks noGrp="1"/>
          </p:cNvSpPr>
          <p:nvPr>
            <p:ph type="body" idx="4294967295"/>
          </p:nvPr>
        </p:nvSpPr>
        <p:spPr>
          <a:xfrm>
            <a:off x="912300" y="1976075"/>
            <a:ext cx="3974100" cy="150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300"/>
              <a:buNone/>
            </a:pPr>
            <a:r>
              <a:rPr lang="en" sz="1500">
                <a:solidFill>
                  <a:srgbClr val="FFFFFF"/>
                </a:solidFill>
              </a:rPr>
              <a:t>In a dataset with labels, it is very likely that some labels are less common. </a:t>
            </a:r>
            <a:endParaRPr sz="1500">
              <a:solidFill>
                <a:srgbClr val="FFFFFF"/>
              </a:solidFill>
            </a:endParaRPr>
          </a:p>
          <a:p>
            <a:pPr marL="0" lvl="0" indent="0" algn="l" rtl="0">
              <a:lnSpc>
                <a:spcPct val="115000"/>
              </a:lnSpc>
              <a:spcBef>
                <a:spcPts val="0"/>
              </a:spcBef>
              <a:spcAft>
                <a:spcPts val="0"/>
              </a:spcAft>
              <a:buSzPts val="1300"/>
              <a:buNone/>
            </a:pPr>
            <a:endParaRPr sz="900">
              <a:solidFill>
                <a:srgbClr val="FFFFFF"/>
              </a:solidFill>
            </a:endParaRPr>
          </a:p>
          <a:p>
            <a:pPr marL="0" lvl="0" indent="0" algn="ctr" rtl="0">
              <a:lnSpc>
                <a:spcPct val="115000"/>
              </a:lnSpc>
              <a:spcBef>
                <a:spcPts val="0"/>
              </a:spcBef>
              <a:spcAft>
                <a:spcPts val="0"/>
              </a:spcAft>
              <a:buSzPts val="1300"/>
              <a:buNone/>
            </a:pPr>
            <a:r>
              <a:rPr lang="en" sz="1500">
                <a:solidFill>
                  <a:srgbClr val="FFFFFF"/>
                </a:solidFill>
              </a:rPr>
              <a:t>When this happens, the model performs well, but tends to </a:t>
            </a:r>
            <a:r>
              <a:rPr lang="en" sz="1500" i="1" u="sng">
                <a:solidFill>
                  <a:srgbClr val="FFFFFF"/>
                </a:solidFill>
              </a:rPr>
              <a:t>ignore uncommon labels</a:t>
            </a:r>
            <a:r>
              <a:rPr lang="en" sz="1500">
                <a:solidFill>
                  <a:srgbClr val="FFFFFF"/>
                </a:solidFill>
              </a:rPr>
              <a:t>.</a:t>
            </a:r>
            <a:endParaRPr sz="1500">
              <a:solidFill>
                <a:srgbClr val="FFFFFF"/>
              </a:solidFill>
            </a:endParaRPr>
          </a:p>
        </p:txBody>
      </p:sp>
      <p:sp>
        <p:nvSpPr>
          <p:cNvPr id="839" name="Google Shape;839;p67"/>
          <p:cNvSpPr txBox="1"/>
          <p:nvPr/>
        </p:nvSpPr>
        <p:spPr>
          <a:xfrm>
            <a:off x="5123725" y="3481475"/>
            <a:ext cx="3108000" cy="89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FFFFFF"/>
                </a:solidFill>
                <a:latin typeface="Nunito"/>
                <a:ea typeface="Nunito"/>
                <a:cs typeface="Nunito"/>
                <a:sym typeface="Nunito"/>
              </a:rPr>
              <a:t>Data is 95% Blue. </a:t>
            </a:r>
            <a:br>
              <a:rPr lang="en" sz="1300" b="0" i="0" u="none" strike="noStrike" cap="none">
                <a:solidFill>
                  <a:srgbClr val="FFFFFF"/>
                </a:solidFill>
                <a:latin typeface="Nunito"/>
                <a:ea typeface="Nunito"/>
                <a:cs typeface="Nunito"/>
                <a:sym typeface="Nunito"/>
              </a:rPr>
            </a:br>
            <a:endParaRPr sz="800" b="0" i="0" u="none" strike="noStrike" cap="none">
              <a:solidFill>
                <a:srgbClr val="FFFFFF"/>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FFFFFF"/>
                </a:solidFill>
                <a:latin typeface="Nunito"/>
                <a:ea typeface="Nunito"/>
                <a:cs typeface="Nunito"/>
                <a:sym typeface="Nunito"/>
              </a:rPr>
              <a:t>The model would score 95% accuracy by saying every point is Blue.</a:t>
            </a:r>
            <a:endParaRPr sz="1300" b="0" i="0" u="none" strike="noStrike" cap="none">
              <a:solidFill>
                <a:srgbClr val="FFFFFF"/>
              </a:solidFill>
              <a:latin typeface="Nunito"/>
              <a:ea typeface="Nunito"/>
              <a:cs typeface="Nunito"/>
              <a:sym typeface="Nunito"/>
            </a:endParaRPr>
          </a:p>
        </p:txBody>
      </p:sp>
      <p:pic>
        <p:nvPicPr>
          <p:cNvPr id="840" name="Google Shape;840;p67"/>
          <p:cNvPicPr preferRelativeResize="0"/>
          <p:nvPr/>
        </p:nvPicPr>
        <p:blipFill rotWithShape="1">
          <a:blip r:embed="rId3">
            <a:alphaModFix/>
          </a:blip>
          <a:srcRect l="32774" t="7890" r="33492" b="52775"/>
          <a:stretch/>
        </p:blipFill>
        <p:spPr>
          <a:xfrm>
            <a:off x="5642263" y="1812175"/>
            <a:ext cx="2070925" cy="1621950"/>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844"/>
        <p:cNvGrpSpPr/>
        <p:nvPr/>
      </p:nvGrpSpPr>
      <p:grpSpPr>
        <a:xfrm>
          <a:off x="0" y="0"/>
          <a:ext cx="0" cy="0"/>
          <a:chOff x="0" y="0"/>
          <a:chExt cx="0" cy="0"/>
        </a:xfrm>
      </p:grpSpPr>
      <p:sp>
        <p:nvSpPr>
          <p:cNvPr id="845" name="Google Shape;845;p68"/>
          <p:cNvSpPr txBox="1">
            <a:spLocks noGrp="1"/>
          </p:cNvSpPr>
          <p:nvPr>
            <p:ph type="title"/>
          </p:nvPr>
        </p:nvSpPr>
        <p:spPr>
          <a:xfrm>
            <a:off x="2112300" y="732675"/>
            <a:ext cx="4919400" cy="740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Data Balancing with SMOTE</a:t>
            </a:r>
            <a:br>
              <a:rPr lang="en" sz="2500" i="1">
                <a:solidFill>
                  <a:srgbClr val="FFFFFF"/>
                </a:solidFill>
                <a:latin typeface="Nunito"/>
                <a:ea typeface="Nunito"/>
                <a:cs typeface="Nunito"/>
                <a:sym typeface="Nunito"/>
              </a:rPr>
            </a:br>
            <a:r>
              <a:rPr lang="en" sz="1700" i="1">
                <a:solidFill>
                  <a:srgbClr val="FFFFFF"/>
                </a:solidFill>
                <a:latin typeface="Nunito"/>
                <a:ea typeface="Nunito"/>
                <a:cs typeface="Nunito"/>
                <a:sym typeface="Nunito"/>
              </a:rPr>
              <a:t>(Synthetic Minority Oversampling TEchnique)</a:t>
            </a:r>
            <a:endParaRPr sz="1700" i="1">
              <a:solidFill>
                <a:srgbClr val="FFFFFF"/>
              </a:solidFill>
              <a:latin typeface="Nunito"/>
              <a:ea typeface="Nunito"/>
              <a:cs typeface="Nunito"/>
              <a:sym typeface="Nunito"/>
            </a:endParaRPr>
          </a:p>
        </p:txBody>
      </p:sp>
      <p:sp>
        <p:nvSpPr>
          <p:cNvPr id="846" name="Google Shape;846;p68"/>
          <p:cNvSpPr txBox="1">
            <a:spLocks noGrp="1"/>
          </p:cNvSpPr>
          <p:nvPr>
            <p:ph type="body" idx="4294967295"/>
          </p:nvPr>
        </p:nvSpPr>
        <p:spPr>
          <a:xfrm>
            <a:off x="525100" y="2102625"/>
            <a:ext cx="3834000" cy="212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 sz="1500">
                <a:solidFill>
                  <a:schemeClr val="lt1"/>
                </a:solidFill>
              </a:rPr>
              <a:t>There are a couple of ways to address this: </a:t>
            </a:r>
            <a:endParaRPr sz="1500">
              <a:solidFill>
                <a:schemeClr val="lt1"/>
              </a:solidFill>
            </a:endParaRPr>
          </a:p>
          <a:p>
            <a:pPr marL="457200" lvl="0" indent="0" algn="l" rtl="0">
              <a:lnSpc>
                <a:spcPct val="115000"/>
              </a:lnSpc>
              <a:spcBef>
                <a:spcPts val="0"/>
              </a:spcBef>
              <a:spcAft>
                <a:spcPts val="0"/>
              </a:spcAft>
              <a:buSzPts val="1300"/>
              <a:buNone/>
            </a:pPr>
            <a:r>
              <a:rPr lang="en">
                <a:solidFill>
                  <a:schemeClr val="lt1"/>
                </a:solidFill>
              </a:rPr>
              <a:t>1. Undersampling the majority class</a:t>
            </a:r>
            <a:br>
              <a:rPr lang="en">
                <a:solidFill>
                  <a:schemeClr val="lt1"/>
                </a:solidFill>
              </a:rPr>
            </a:br>
            <a:r>
              <a:rPr lang="en">
                <a:solidFill>
                  <a:schemeClr val="lt1"/>
                </a:solidFill>
              </a:rPr>
              <a:t>2. Oversampling the minority class</a:t>
            </a:r>
            <a:br>
              <a:rPr lang="en">
                <a:solidFill>
                  <a:schemeClr val="lt1"/>
                </a:solidFill>
              </a:rPr>
            </a:br>
            <a:r>
              <a:rPr lang="en">
                <a:solidFill>
                  <a:schemeClr val="lt1"/>
                </a:solidFill>
              </a:rPr>
              <a:t>3. A hybrid of the two</a:t>
            </a:r>
            <a:endParaRPr>
              <a:solidFill>
                <a:schemeClr val="lt1"/>
              </a:solidFill>
            </a:endParaRPr>
          </a:p>
          <a:p>
            <a:pPr marL="0" lvl="0" indent="0" algn="ctr" rtl="0">
              <a:lnSpc>
                <a:spcPct val="115000"/>
              </a:lnSpc>
              <a:spcBef>
                <a:spcPts val="1000"/>
              </a:spcBef>
              <a:spcAft>
                <a:spcPts val="0"/>
              </a:spcAft>
              <a:buSzPts val="1300"/>
              <a:buNone/>
            </a:pPr>
            <a:r>
              <a:rPr lang="en" sz="1400">
                <a:solidFill>
                  <a:schemeClr val="lt1"/>
                </a:solidFill>
              </a:rPr>
              <a:t>SMOTE is the leading approach, but there are multiple SMOTE algorithms to choose from:</a:t>
            </a:r>
            <a:endParaRPr sz="1400">
              <a:solidFill>
                <a:schemeClr val="lt1"/>
              </a:solidFill>
            </a:endParaRPr>
          </a:p>
          <a:p>
            <a:pPr marL="0" lvl="0" indent="0" algn="ctr" rtl="0">
              <a:lnSpc>
                <a:spcPct val="115000"/>
              </a:lnSpc>
              <a:spcBef>
                <a:spcPts val="1000"/>
              </a:spcBef>
              <a:spcAft>
                <a:spcPts val="1600"/>
              </a:spcAft>
              <a:buSzPts val="1300"/>
              <a:buNone/>
            </a:pPr>
            <a:r>
              <a:rPr lang="en" sz="1400">
                <a:solidFill>
                  <a:schemeClr val="lt1"/>
                </a:solidFill>
              </a:rPr>
              <a:t>SMOTE / SMOTEENN / SMOTETomek</a:t>
            </a:r>
            <a:endParaRPr sz="1400">
              <a:solidFill>
                <a:schemeClr val="lt1"/>
              </a:solidFill>
            </a:endParaRPr>
          </a:p>
        </p:txBody>
      </p:sp>
      <p:pic>
        <p:nvPicPr>
          <p:cNvPr id="847" name="Google Shape;847;p68"/>
          <p:cNvPicPr preferRelativeResize="0"/>
          <p:nvPr/>
        </p:nvPicPr>
        <p:blipFill rotWithShape="1">
          <a:blip r:embed="rId3">
            <a:alphaModFix/>
          </a:blip>
          <a:srcRect/>
          <a:stretch/>
        </p:blipFill>
        <p:spPr>
          <a:xfrm>
            <a:off x="4521562" y="1788750"/>
            <a:ext cx="4097326" cy="27520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851"/>
        <p:cNvGrpSpPr/>
        <p:nvPr/>
      </p:nvGrpSpPr>
      <p:grpSpPr>
        <a:xfrm>
          <a:off x="0" y="0"/>
          <a:ext cx="0" cy="0"/>
          <a:chOff x="0" y="0"/>
          <a:chExt cx="0" cy="0"/>
        </a:xfrm>
      </p:grpSpPr>
      <p:sp>
        <p:nvSpPr>
          <p:cNvPr id="852" name="Google Shape;852;p69"/>
          <p:cNvSpPr txBox="1">
            <a:spLocks noGrp="1"/>
          </p:cNvSpPr>
          <p:nvPr>
            <p:ph type="title"/>
          </p:nvPr>
        </p:nvSpPr>
        <p:spPr>
          <a:xfrm>
            <a:off x="2112300" y="732675"/>
            <a:ext cx="4919400" cy="740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a:solidFill>
                  <a:srgbClr val="FFFFFF"/>
                </a:solidFill>
                <a:latin typeface="Nunito"/>
                <a:ea typeface="Nunito"/>
                <a:cs typeface="Nunito"/>
                <a:sym typeface="Nunito"/>
              </a:rPr>
              <a:t>Data Balancing with SMOTE</a:t>
            </a:r>
            <a:br>
              <a:rPr lang="en" sz="2500" i="1">
                <a:solidFill>
                  <a:srgbClr val="FFFFFF"/>
                </a:solidFill>
                <a:latin typeface="Nunito"/>
                <a:ea typeface="Nunito"/>
                <a:cs typeface="Nunito"/>
                <a:sym typeface="Nunito"/>
              </a:rPr>
            </a:br>
            <a:r>
              <a:rPr lang="en" sz="1700" i="1">
                <a:solidFill>
                  <a:srgbClr val="FFFFFF"/>
                </a:solidFill>
                <a:latin typeface="Nunito"/>
                <a:ea typeface="Nunito"/>
                <a:cs typeface="Nunito"/>
                <a:sym typeface="Nunito"/>
              </a:rPr>
              <a:t>(Synthetic Minority Oversampling TEchnique)</a:t>
            </a:r>
            <a:endParaRPr sz="1700" i="1">
              <a:solidFill>
                <a:srgbClr val="FFFFFF"/>
              </a:solidFill>
              <a:latin typeface="Nunito"/>
              <a:ea typeface="Nunito"/>
              <a:cs typeface="Nunito"/>
              <a:sym typeface="Nunito"/>
            </a:endParaRPr>
          </a:p>
        </p:txBody>
      </p:sp>
      <p:sp>
        <p:nvSpPr>
          <p:cNvPr id="853" name="Google Shape;853;p69"/>
          <p:cNvSpPr txBox="1">
            <a:spLocks noGrp="1"/>
          </p:cNvSpPr>
          <p:nvPr>
            <p:ph type="body" idx="4294967295"/>
          </p:nvPr>
        </p:nvSpPr>
        <p:spPr>
          <a:xfrm>
            <a:off x="727363" y="1916325"/>
            <a:ext cx="3337800" cy="2541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300"/>
              <a:buNone/>
            </a:pPr>
            <a:r>
              <a:rPr lang="en" sz="1600" b="1" u="sng">
                <a:solidFill>
                  <a:srgbClr val="551561"/>
                </a:solidFill>
              </a:rPr>
              <a:t>Can experience ~5% swings in accuracy based solely on the SMOTE approach applied.</a:t>
            </a:r>
            <a:endParaRPr sz="1600" b="1" u="sng">
              <a:solidFill>
                <a:srgbClr val="551561"/>
              </a:solidFill>
            </a:endParaRPr>
          </a:p>
          <a:p>
            <a:pPr marL="0" lvl="0" indent="0" algn="ctr" rtl="0">
              <a:lnSpc>
                <a:spcPct val="115000"/>
              </a:lnSpc>
              <a:spcBef>
                <a:spcPts val="1600"/>
              </a:spcBef>
              <a:spcAft>
                <a:spcPts val="1600"/>
              </a:spcAft>
              <a:buSzPts val="1300"/>
              <a:buNone/>
            </a:pPr>
            <a:r>
              <a:rPr lang="en" sz="1500">
                <a:solidFill>
                  <a:schemeClr val="lt1"/>
                </a:solidFill>
              </a:rPr>
              <a:t>When addressing a data imbalance, it is worth experimenting with multiple SMOTE options to identify the best performing method for a particular dataset and problem.</a:t>
            </a:r>
            <a:endParaRPr sz="1500">
              <a:solidFill>
                <a:schemeClr val="lt1"/>
              </a:solidFill>
            </a:endParaRPr>
          </a:p>
        </p:txBody>
      </p:sp>
      <p:pic>
        <p:nvPicPr>
          <p:cNvPr id="854" name="Google Shape;854;p69"/>
          <p:cNvPicPr preferRelativeResize="0"/>
          <p:nvPr/>
        </p:nvPicPr>
        <p:blipFill rotWithShape="1">
          <a:blip r:embed="rId3">
            <a:alphaModFix/>
          </a:blip>
          <a:srcRect/>
          <a:stretch/>
        </p:blipFill>
        <p:spPr>
          <a:xfrm>
            <a:off x="4319312" y="1810950"/>
            <a:ext cx="4097326" cy="2752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359"/>
        <p:cNvGrpSpPr/>
        <p:nvPr/>
      </p:nvGrpSpPr>
      <p:grpSpPr>
        <a:xfrm>
          <a:off x="0" y="0"/>
          <a:ext cx="0" cy="0"/>
          <a:chOff x="0" y="0"/>
          <a:chExt cx="0" cy="0"/>
        </a:xfrm>
      </p:grpSpPr>
      <p:sp>
        <p:nvSpPr>
          <p:cNvPr id="360" name="Google Shape;360;p7"/>
          <p:cNvSpPr txBox="1">
            <a:spLocks noGrp="1"/>
          </p:cNvSpPr>
          <p:nvPr>
            <p:ph type="title"/>
          </p:nvPr>
        </p:nvSpPr>
        <p:spPr>
          <a:xfrm>
            <a:off x="2461500" y="940350"/>
            <a:ext cx="4221000" cy="502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a:t>Exploratory Data Analysis</a:t>
            </a:r>
            <a:endParaRPr sz="2200">
              <a:solidFill>
                <a:srgbClr val="FFFFFF"/>
              </a:solidFill>
            </a:endParaRPr>
          </a:p>
        </p:txBody>
      </p:sp>
      <p:sp>
        <p:nvSpPr>
          <p:cNvPr id="361" name="Google Shape;361;p7"/>
          <p:cNvSpPr txBox="1">
            <a:spLocks noGrp="1"/>
          </p:cNvSpPr>
          <p:nvPr>
            <p:ph type="title"/>
          </p:nvPr>
        </p:nvSpPr>
        <p:spPr>
          <a:xfrm>
            <a:off x="2407950" y="2331225"/>
            <a:ext cx="4328100" cy="185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1400" i="1">
                <a:solidFill>
                  <a:srgbClr val="551561"/>
                </a:solidFill>
                <a:latin typeface="Nunito"/>
                <a:ea typeface="Nunito"/>
                <a:cs typeface="Nunito"/>
                <a:sym typeface="Nunito"/>
              </a:rPr>
              <a:t>Some Obvious Summary Stats</a:t>
            </a:r>
            <a:endParaRPr sz="1000">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Summary Stats -- .describe()</a:t>
            </a: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Histogram -- .hist()</a:t>
            </a: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Plot the Data → Create visual representations of the data</a:t>
            </a: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endParaRPr sz="1000" b="0">
              <a:latin typeface="Nunito"/>
              <a:ea typeface="Nunito"/>
              <a:cs typeface="Nunito"/>
              <a:sym typeface="Nunito"/>
            </a:endParaRPr>
          </a:p>
          <a:p>
            <a:pPr marL="0" lvl="0" indent="0" algn="ctr" rtl="0">
              <a:lnSpc>
                <a:spcPct val="100000"/>
              </a:lnSpc>
              <a:spcBef>
                <a:spcPts val="0"/>
              </a:spcBef>
              <a:spcAft>
                <a:spcPts val="0"/>
              </a:spcAft>
              <a:buSzPts val="3600"/>
              <a:buNone/>
            </a:pPr>
            <a:r>
              <a:rPr lang="en" sz="1400" i="1">
                <a:solidFill>
                  <a:srgbClr val="551561"/>
                </a:solidFill>
                <a:latin typeface="Nunito"/>
                <a:ea typeface="Nunito"/>
                <a:cs typeface="Nunito"/>
                <a:sym typeface="Nunito"/>
              </a:rPr>
              <a:t>New Tools to Improve the Process</a:t>
            </a:r>
            <a:endParaRPr sz="1000" b="0">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PandasProfiling</a:t>
            </a: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SweetViz</a:t>
            </a: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AutoViz</a:t>
            </a:r>
            <a:endParaRPr sz="1200" b="0">
              <a:latin typeface="Nunito"/>
              <a:ea typeface="Nunito"/>
              <a:cs typeface="Nunito"/>
              <a:sym typeface="Nunito"/>
            </a:endParaRPr>
          </a:p>
          <a:p>
            <a:pPr marL="0" lvl="0" indent="0" algn="ctr" rtl="0">
              <a:lnSpc>
                <a:spcPct val="100000"/>
              </a:lnSpc>
              <a:spcBef>
                <a:spcPts val="0"/>
              </a:spcBef>
              <a:spcAft>
                <a:spcPts val="0"/>
              </a:spcAft>
              <a:buSzPts val="3600"/>
              <a:buNone/>
            </a:pPr>
            <a:r>
              <a:rPr lang="en" sz="1200" b="0">
                <a:latin typeface="Nunito"/>
                <a:ea typeface="Nunito"/>
                <a:cs typeface="Nunito"/>
                <a:sym typeface="Nunito"/>
              </a:rPr>
              <a:t>dataprep.EDA</a:t>
            </a:r>
            <a:endParaRPr sz="1200" b="0">
              <a:latin typeface="Nunito"/>
              <a:ea typeface="Nunito"/>
              <a:cs typeface="Nunito"/>
              <a:sym typeface="Nunito"/>
            </a:endParaRPr>
          </a:p>
        </p:txBody>
      </p:sp>
      <p:sp>
        <p:nvSpPr>
          <p:cNvPr id="362" name="Google Shape;362;p7"/>
          <p:cNvSpPr txBox="1"/>
          <p:nvPr/>
        </p:nvSpPr>
        <p:spPr>
          <a:xfrm>
            <a:off x="2076600" y="1443150"/>
            <a:ext cx="4990800" cy="606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rgbClr val="551561"/>
                </a:solidFill>
                <a:latin typeface="Nunito"/>
                <a:ea typeface="Nunito"/>
                <a:cs typeface="Nunito"/>
                <a:sym typeface="Nunito"/>
              </a:rPr>
              <a:t>Understanding the raw data is crucial to properly cleaning, processing, and analyzing the data</a:t>
            </a:r>
            <a:endParaRPr sz="1400" b="0" i="0" u="none" strike="noStrike" cap="none">
              <a:solidFill>
                <a:srgbClr val="000000"/>
              </a:solidFill>
              <a:latin typeface="Nunito"/>
              <a:ea typeface="Nunito"/>
              <a:cs typeface="Nunito"/>
              <a:sym typeface="Nunit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58"/>
        <p:cNvGrpSpPr/>
        <p:nvPr/>
      </p:nvGrpSpPr>
      <p:grpSpPr>
        <a:xfrm>
          <a:off x="0" y="0"/>
          <a:ext cx="0" cy="0"/>
          <a:chOff x="0" y="0"/>
          <a:chExt cx="0" cy="0"/>
        </a:xfrm>
      </p:grpSpPr>
      <p:sp>
        <p:nvSpPr>
          <p:cNvPr id="859" name="Google Shape;859;p70"/>
          <p:cNvSpPr txBox="1">
            <a:spLocks noGrp="1"/>
          </p:cNvSpPr>
          <p:nvPr>
            <p:ph type="body" idx="1"/>
          </p:nvPr>
        </p:nvSpPr>
        <p:spPr>
          <a:xfrm>
            <a:off x="805050" y="2064825"/>
            <a:ext cx="7542900" cy="212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300"/>
              <a:buNone/>
            </a:pPr>
            <a:r>
              <a:rPr lang="en" sz="1550">
                <a:solidFill>
                  <a:srgbClr val="FFFFFF"/>
                </a:solidFill>
                <a:latin typeface="Arial"/>
                <a:ea typeface="Arial"/>
                <a:cs typeface="Arial"/>
                <a:sym typeface="Arial"/>
              </a:rPr>
              <a:t>It is super easy to save data -- in a pickle, in JSON, or CSV. Saving data at the end of the process is as easy as one line of code.</a:t>
            </a:r>
            <a:endParaRPr sz="1550">
              <a:solidFill>
                <a:srgbClr val="FFFFFF"/>
              </a:solidFill>
              <a:latin typeface="Arial"/>
              <a:ea typeface="Arial"/>
              <a:cs typeface="Arial"/>
              <a:sym typeface="Arial"/>
            </a:endParaRPr>
          </a:p>
          <a:p>
            <a:pPr marL="0" lvl="0" indent="0" algn="ctr" rtl="0">
              <a:lnSpc>
                <a:spcPct val="115000"/>
              </a:lnSpc>
              <a:spcBef>
                <a:spcPts val="0"/>
              </a:spcBef>
              <a:spcAft>
                <a:spcPts val="0"/>
              </a:spcAft>
              <a:buSzPts val="1300"/>
              <a:buNone/>
            </a:pPr>
            <a:endParaRPr sz="1550">
              <a:solidFill>
                <a:srgbClr val="FFFFFF"/>
              </a:solidFill>
              <a:latin typeface="Arial"/>
              <a:ea typeface="Arial"/>
              <a:cs typeface="Arial"/>
              <a:sym typeface="Arial"/>
            </a:endParaRPr>
          </a:p>
          <a:p>
            <a:pPr marL="0" lvl="0" indent="0" algn="ctr" rtl="0">
              <a:lnSpc>
                <a:spcPct val="115000"/>
              </a:lnSpc>
              <a:spcBef>
                <a:spcPts val="0"/>
              </a:spcBef>
              <a:spcAft>
                <a:spcPts val="0"/>
              </a:spcAft>
              <a:buSzPts val="1300"/>
              <a:buNone/>
            </a:pPr>
            <a:r>
              <a:rPr lang="en" sz="1550">
                <a:solidFill>
                  <a:srgbClr val="FFFFFF"/>
                </a:solidFill>
                <a:latin typeface="Arial"/>
                <a:ea typeface="Arial"/>
                <a:cs typeface="Arial"/>
                <a:sym typeface="Arial"/>
              </a:rPr>
              <a:t>Similarly, most figures and charts can be output and saved just as easily in one line of code. Alternatively, some figures may be large enough to screenshot, though this is not the recommended method.</a:t>
            </a: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a:solidFill>
                <a:srgbClr val="FFFFFF"/>
              </a:solidFill>
              <a:latin typeface="Arial"/>
              <a:ea typeface="Arial"/>
              <a:cs typeface="Arial"/>
              <a:sym typeface="Arial"/>
            </a:endParaRPr>
          </a:p>
        </p:txBody>
      </p:sp>
      <p:sp>
        <p:nvSpPr>
          <p:cNvPr id="860" name="Google Shape;860;p70"/>
          <p:cNvSpPr txBox="1"/>
          <p:nvPr/>
        </p:nvSpPr>
        <p:spPr>
          <a:xfrm>
            <a:off x="2375475" y="1458400"/>
            <a:ext cx="4544100" cy="472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50"/>
              <a:buFont typeface="Arial"/>
              <a:buNone/>
            </a:pPr>
            <a:r>
              <a:rPr lang="en" sz="1850" b="0" i="1" u="sng" strike="noStrike" cap="none">
                <a:solidFill>
                  <a:schemeClr val="accent4"/>
                </a:solidFill>
                <a:latin typeface="Roboto"/>
                <a:ea typeface="Roboto"/>
                <a:cs typeface="Roboto"/>
                <a:sym typeface="Roboto"/>
              </a:rPr>
              <a:t>Saving Data &amp; Figures</a:t>
            </a:r>
            <a:endParaRPr sz="1400" b="0" i="0" u="none" strike="noStrike" cap="none">
              <a:solidFill>
                <a:srgbClr val="000000"/>
              </a:solidFill>
              <a:latin typeface="Nunito"/>
              <a:ea typeface="Nunito"/>
              <a:cs typeface="Nunito"/>
              <a:sym typeface="Nunito"/>
            </a:endParaRPr>
          </a:p>
        </p:txBody>
      </p:sp>
      <p:sp>
        <p:nvSpPr>
          <p:cNvPr id="861" name="Google Shape;861;p70"/>
          <p:cNvSpPr txBox="1">
            <a:spLocks noGrp="1"/>
          </p:cNvSpPr>
          <p:nvPr>
            <p:ph type="title"/>
          </p:nvPr>
        </p:nvSpPr>
        <p:spPr>
          <a:xfrm>
            <a:off x="1758225" y="836275"/>
            <a:ext cx="5778600" cy="54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0"/>
              <a:buNone/>
            </a:pPr>
            <a:r>
              <a:rPr lang="en" sz="2500">
                <a:latin typeface="Nunito"/>
                <a:ea typeface="Nunito"/>
                <a:cs typeface="Nunito"/>
                <a:sym typeface="Nunito"/>
              </a:rPr>
              <a:t>Data Science Basics</a:t>
            </a:r>
            <a:endParaRPr sz="29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58"/>
        <p:cNvGrpSpPr/>
        <p:nvPr/>
      </p:nvGrpSpPr>
      <p:grpSpPr>
        <a:xfrm>
          <a:off x="0" y="0"/>
          <a:ext cx="0" cy="0"/>
          <a:chOff x="0" y="0"/>
          <a:chExt cx="0" cy="0"/>
        </a:xfrm>
      </p:grpSpPr>
      <p:sp>
        <p:nvSpPr>
          <p:cNvPr id="859" name="Google Shape;859;p70"/>
          <p:cNvSpPr txBox="1">
            <a:spLocks noGrp="1"/>
          </p:cNvSpPr>
          <p:nvPr>
            <p:ph type="body" idx="1"/>
          </p:nvPr>
        </p:nvSpPr>
        <p:spPr>
          <a:xfrm>
            <a:off x="805050" y="2064825"/>
            <a:ext cx="7542900" cy="212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300"/>
              <a:buNone/>
            </a:pPr>
            <a:r>
              <a:rPr lang="en-US" sz="1550" dirty="0">
                <a:solidFill>
                  <a:srgbClr val="FFFFFF"/>
                </a:solidFill>
                <a:latin typeface="Arial"/>
                <a:ea typeface="Arial"/>
                <a:cs typeface="Arial"/>
                <a:sym typeface="Arial"/>
              </a:rPr>
              <a:t>What is this difference between Supervised and Unsupervised learning?</a:t>
            </a:r>
          </a:p>
          <a:p>
            <a:pPr marL="0" lvl="0" indent="0" algn="ctr" rtl="0">
              <a:lnSpc>
                <a:spcPct val="115000"/>
              </a:lnSpc>
              <a:spcBef>
                <a:spcPts val="0"/>
              </a:spcBef>
              <a:spcAft>
                <a:spcPts val="0"/>
              </a:spcAft>
              <a:buSzPts val="1300"/>
              <a:buNone/>
            </a:pPr>
            <a:r>
              <a:rPr lang="en-US" sz="1550" dirty="0">
                <a:solidFill>
                  <a:srgbClr val="FFFFFF"/>
                </a:solidFill>
                <a:latin typeface="Arial"/>
                <a:ea typeface="Arial"/>
                <a:cs typeface="Arial"/>
                <a:sym typeface="Arial"/>
              </a:rPr>
              <a:t>Supervised learning is defined by labeled training data. Each instance of training data is categorized by a class or other value that we wish to train an algorithm to predict based on the feature attributes.</a:t>
            </a:r>
          </a:p>
          <a:p>
            <a:pPr marL="0" lvl="0" indent="0" algn="ctr" rtl="0">
              <a:lnSpc>
                <a:spcPct val="115000"/>
              </a:lnSpc>
              <a:spcBef>
                <a:spcPts val="0"/>
              </a:spcBef>
              <a:spcAft>
                <a:spcPts val="0"/>
              </a:spcAft>
              <a:buSzPts val="1300"/>
              <a:buNone/>
            </a:pPr>
            <a:r>
              <a:rPr lang="en-US" sz="1550" dirty="0">
                <a:solidFill>
                  <a:srgbClr val="FFFFFF"/>
                </a:solidFill>
                <a:latin typeface="Arial"/>
                <a:ea typeface="Arial"/>
                <a:cs typeface="Arial"/>
                <a:sym typeface="Arial"/>
              </a:rPr>
              <a:t>For unsupervised learning there are no training labels, instead we attempt to cluster the data.</a:t>
            </a:r>
          </a:p>
          <a:p>
            <a:pPr marL="0" lvl="0" indent="0" algn="ctr" rtl="0">
              <a:lnSpc>
                <a:spcPct val="115000"/>
              </a:lnSpc>
              <a:spcBef>
                <a:spcPts val="0"/>
              </a:spcBef>
              <a:spcAft>
                <a:spcPts val="0"/>
              </a:spcAft>
              <a:buSzPts val="1300"/>
              <a:buNone/>
            </a:pPr>
            <a:endParaRPr lang="en-US" sz="1550" dirty="0">
              <a:solidFill>
                <a:srgbClr val="FFFFFF"/>
              </a:solidFill>
              <a:latin typeface="Arial"/>
              <a:ea typeface="Arial"/>
              <a:cs typeface="Arial"/>
              <a:sym typeface="Arial"/>
            </a:endParaRPr>
          </a:p>
          <a:p>
            <a:pPr marL="0" lvl="0" indent="0" algn="ctr" rtl="0">
              <a:lnSpc>
                <a:spcPct val="115000"/>
              </a:lnSpc>
              <a:spcBef>
                <a:spcPts val="0"/>
              </a:spcBef>
              <a:spcAft>
                <a:spcPts val="0"/>
              </a:spcAft>
              <a:buSzPts val="1300"/>
              <a:buNone/>
            </a:pPr>
            <a:r>
              <a:rPr lang="en-US" sz="1550" dirty="0">
                <a:solidFill>
                  <a:srgbClr val="FFFFFF"/>
                </a:solidFill>
                <a:latin typeface="Arial"/>
                <a:ea typeface="Arial"/>
                <a:cs typeface="Arial"/>
                <a:sym typeface="Arial"/>
              </a:rPr>
              <a:t>Different types of Supervised learning – classification and regression.</a:t>
            </a:r>
            <a:endParaRPr sz="1550" dirty="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sz="1550" dirty="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sz="1550" dirty="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dirty="0">
              <a:solidFill>
                <a:srgbClr val="FFFFFF"/>
              </a:solidFill>
              <a:latin typeface="Arial"/>
              <a:ea typeface="Arial"/>
              <a:cs typeface="Arial"/>
              <a:sym typeface="Arial"/>
            </a:endParaRPr>
          </a:p>
        </p:txBody>
      </p:sp>
      <p:sp>
        <p:nvSpPr>
          <p:cNvPr id="860" name="Google Shape;860;p70"/>
          <p:cNvSpPr txBox="1"/>
          <p:nvPr/>
        </p:nvSpPr>
        <p:spPr>
          <a:xfrm>
            <a:off x="2375475" y="1458400"/>
            <a:ext cx="4544100" cy="472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50"/>
              <a:buFont typeface="Arial"/>
              <a:buNone/>
            </a:pPr>
            <a:r>
              <a:rPr lang="en" sz="1850" b="0" i="1" u="sng" strike="noStrike" cap="none" dirty="0">
                <a:solidFill>
                  <a:schemeClr val="accent4"/>
                </a:solidFill>
                <a:latin typeface="Roboto"/>
                <a:ea typeface="Roboto"/>
                <a:cs typeface="Roboto"/>
                <a:sym typeface="Roboto"/>
              </a:rPr>
              <a:t>Intro to Machine Learning</a:t>
            </a:r>
            <a:endParaRPr sz="1400" b="0" i="0" u="none" strike="noStrike" cap="none" dirty="0">
              <a:solidFill>
                <a:srgbClr val="000000"/>
              </a:solidFill>
              <a:latin typeface="Nunito"/>
              <a:ea typeface="Nunito"/>
              <a:cs typeface="Nunito"/>
              <a:sym typeface="Nunito"/>
            </a:endParaRPr>
          </a:p>
        </p:txBody>
      </p:sp>
      <p:sp>
        <p:nvSpPr>
          <p:cNvPr id="861" name="Google Shape;861;p70"/>
          <p:cNvSpPr txBox="1">
            <a:spLocks noGrp="1"/>
          </p:cNvSpPr>
          <p:nvPr>
            <p:ph type="title"/>
          </p:nvPr>
        </p:nvSpPr>
        <p:spPr>
          <a:xfrm>
            <a:off x="1758225" y="836275"/>
            <a:ext cx="5778600" cy="54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0"/>
              <a:buNone/>
            </a:pPr>
            <a:r>
              <a:rPr lang="en" sz="2500" dirty="0">
                <a:latin typeface="Nunito"/>
                <a:ea typeface="Nunito"/>
                <a:cs typeface="Nunito"/>
                <a:sym typeface="Nunito"/>
              </a:rPr>
              <a:t>Classification Models</a:t>
            </a:r>
            <a:endParaRPr sz="2900" dirty="0"/>
          </a:p>
        </p:txBody>
      </p:sp>
    </p:spTree>
    <p:extLst>
      <p:ext uri="{BB962C8B-B14F-4D97-AF65-F5344CB8AC3E}">
        <p14:creationId xmlns:p14="http://schemas.microsoft.com/office/powerpoint/2010/main" val="21113033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69"/>
          <p:cNvSpPr txBox="1">
            <a:spLocks noGrp="1"/>
          </p:cNvSpPr>
          <p:nvPr>
            <p:ph type="title"/>
          </p:nvPr>
        </p:nvSpPr>
        <p:spPr>
          <a:xfrm>
            <a:off x="2112300" y="732675"/>
            <a:ext cx="4919400" cy="740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500" i="1" dirty="0">
                <a:solidFill>
                  <a:srgbClr val="FFFFFF"/>
                </a:solidFill>
                <a:latin typeface="Nunito"/>
                <a:ea typeface="Nunito"/>
                <a:cs typeface="Nunito"/>
                <a:sym typeface="Nunito"/>
              </a:rPr>
              <a:t>Classification with Decision Trees</a:t>
            </a:r>
            <a:endParaRPr sz="1700" i="1" dirty="0">
              <a:solidFill>
                <a:srgbClr val="FFFFFF"/>
              </a:solidFill>
              <a:latin typeface="Nunito"/>
              <a:ea typeface="Nunito"/>
              <a:cs typeface="Nunito"/>
              <a:sym typeface="Nunito"/>
            </a:endParaRPr>
          </a:p>
        </p:txBody>
      </p:sp>
      <p:sp>
        <p:nvSpPr>
          <p:cNvPr id="853" name="Google Shape;853;p69"/>
          <p:cNvSpPr txBox="1">
            <a:spLocks noGrp="1"/>
          </p:cNvSpPr>
          <p:nvPr>
            <p:ph type="body" idx="4294967295"/>
          </p:nvPr>
        </p:nvSpPr>
        <p:spPr>
          <a:xfrm>
            <a:off x="727363" y="1916325"/>
            <a:ext cx="3797572" cy="2541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300"/>
              <a:buNone/>
            </a:pPr>
            <a:r>
              <a:rPr lang="en-US" sz="1600" b="1" u="sng" dirty="0">
                <a:solidFill>
                  <a:srgbClr val="551561"/>
                </a:solidFill>
              </a:rPr>
              <a:t>A highly explainable tree-like model that can be used for classification.</a:t>
            </a:r>
            <a:endParaRPr sz="1600" b="1" u="sng" dirty="0">
              <a:solidFill>
                <a:srgbClr val="551561"/>
              </a:solidFill>
            </a:endParaRPr>
          </a:p>
          <a:p>
            <a:pPr marL="0" lvl="0" indent="0" algn="ctr" rtl="0">
              <a:lnSpc>
                <a:spcPct val="115000"/>
              </a:lnSpc>
              <a:spcBef>
                <a:spcPts val="1600"/>
              </a:spcBef>
              <a:spcAft>
                <a:spcPts val="1600"/>
              </a:spcAft>
              <a:buSzPts val="1300"/>
              <a:buNone/>
            </a:pPr>
            <a:r>
              <a:rPr lang="en" sz="1500" dirty="0">
                <a:solidFill>
                  <a:schemeClr val="lt1"/>
                </a:solidFill>
              </a:rPr>
              <a:t>The training process involves an algorithm that selects the most important feature attributes to the data on at each decision node. How is importance determined? There are various metrics such as GINI impurity and entropy.</a:t>
            </a:r>
            <a:endParaRPr sz="1500" dirty="0">
              <a:solidFill>
                <a:schemeClr val="lt1"/>
              </a:solidFill>
            </a:endParaRPr>
          </a:p>
        </p:txBody>
      </p:sp>
      <p:pic>
        <p:nvPicPr>
          <p:cNvPr id="1026" name="Picture 2">
            <a:extLst>
              <a:ext uri="{FF2B5EF4-FFF2-40B4-BE49-F238E27FC236}">
                <a16:creationId xmlns:a16="http://schemas.microsoft.com/office/drawing/2014/main" id="{45CCF9C8-7A91-FE41-CEAC-C27B0A548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841" y="1796745"/>
            <a:ext cx="2351340" cy="2780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627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58"/>
        <p:cNvGrpSpPr/>
        <p:nvPr/>
      </p:nvGrpSpPr>
      <p:grpSpPr>
        <a:xfrm>
          <a:off x="0" y="0"/>
          <a:ext cx="0" cy="0"/>
          <a:chOff x="0" y="0"/>
          <a:chExt cx="0" cy="0"/>
        </a:xfrm>
      </p:grpSpPr>
      <p:sp>
        <p:nvSpPr>
          <p:cNvPr id="859" name="Google Shape;859;p70"/>
          <p:cNvSpPr txBox="1">
            <a:spLocks noGrp="1"/>
          </p:cNvSpPr>
          <p:nvPr>
            <p:ph type="body" idx="1"/>
          </p:nvPr>
        </p:nvSpPr>
        <p:spPr>
          <a:xfrm>
            <a:off x="805050" y="2064825"/>
            <a:ext cx="7542900" cy="2124000"/>
          </a:xfrm>
          <a:prstGeom prst="rect">
            <a:avLst/>
          </a:prstGeom>
          <a:noFill/>
          <a:ln>
            <a:noFill/>
          </a:ln>
        </p:spPr>
        <p:txBody>
          <a:bodyPr spcFirstLastPara="1" wrap="square" lIns="91425" tIns="91425" rIns="91425" bIns="91425" anchor="t" anchorCtr="0">
            <a:noAutofit/>
          </a:bodyPr>
          <a:lstStyle/>
          <a:p>
            <a:pPr marL="342900" lvl="0" indent="-342900" algn="ctr" rtl="0">
              <a:lnSpc>
                <a:spcPct val="100000"/>
              </a:lnSpc>
              <a:spcBef>
                <a:spcPts val="0"/>
              </a:spcBef>
              <a:spcAft>
                <a:spcPts val="0"/>
              </a:spcAft>
              <a:buSzPts val="1300"/>
              <a:buAutoNum type="arabicPeriod"/>
            </a:pPr>
            <a:r>
              <a:rPr lang="en-US" sz="1550" dirty="0">
                <a:solidFill>
                  <a:srgbClr val="FFFFFF"/>
                </a:solidFill>
                <a:latin typeface="Arial"/>
                <a:ea typeface="Arial"/>
                <a:cs typeface="Arial"/>
                <a:sym typeface="Arial"/>
              </a:rPr>
              <a:t>Prepare the data</a:t>
            </a:r>
          </a:p>
          <a:p>
            <a:pPr marL="342900" lvl="0" indent="-342900" algn="ctr" rtl="0">
              <a:lnSpc>
                <a:spcPct val="100000"/>
              </a:lnSpc>
              <a:spcBef>
                <a:spcPts val="0"/>
              </a:spcBef>
              <a:spcAft>
                <a:spcPts val="0"/>
              </a:spcAft>
              <a:buSzPts val="1300"/>
              <a:buAutoNum type="arabicPeriod"/>
            </a:pPr>
            <a:r>
              <a:rPr lang="en-US" sz="1550" dirty="0">
                <a:solidFill>
                  <a:srgbClr val="FFFFFF"/>
                </a:solidFill>
                <a:latin typeface="Arial"/>
                <a:ea typeface="Arial"/>
                <a:cs typeface="Arial"/>
                <a:sym typeface="Arial"/>
              </a:rPr>
              <a:t>Select hyperparameters</a:t>
            </a:r>
          </a:p>
          <a:p>
            <a:pPr marL="342900" lvl="0" indent="-342900" algn="ctr" rtl="0">
              <a:lnSpc>
                <a:spcPct val="100000"/>
              </a:lnSpc>
              <a:spcBef>
                <a:spcPts val="0"/>
              </a:spcBef>
              <a:spcAft>
                <a:spcPts val="0"/>
              </a:spcAft>
              <a:buSzPts val="1300"/>
              <a:buAutoNum type="arabicPeriod"/>
            </a:pPr>
            <a:r>
              <a:rPr lang="en-US" sz="1550" dirty="0">
                <a:solidFill>
                  <a:srgbClr val="FFFFFF"/>
                </a:solidFill>
                <a:latin typeface="Arial"/>
                <a:ea typeface="Arial"/>
                <a:cs typeface="Arial"/>
                <a:sym typeface="Arial"/>
              </a:rPr>
              <a:t>Train model and evaluate on validation set</a:t>
            </a:r>
          </a:p>
          <a:p>
            <a:pPr marL="342900" lvl="0" indent="-342900" algn="ctr" rtl="0">
              <a:lnSpc>
                <a:spcPct val="100000"/>
              </a:lnSpc>
              <a:spcBef>
                <a:spcPts val="0"/>
              </a:spcBef>
              <a:spcAft>
                <a:spcPts val="0"/>
              </a:spcAft>
              <a:buSzPts val="1300"/>
              <a:buAutoNum type="arabicPeriod"/>
            </a:pPr>
            <a:r>
              <a:rPr lang="en-US" sz="1550" dirty="0">
                <a:solidFill>
                  <a:srgbClr val="FFFFFF"/>
                </a:solidFill>
                <a:latin typeface="Arial"/>
                <a:ea typeface="Arial"/>
                <a:cs typeface="Arial"/>
                <a:sym typeface="Arial"/>
              </a:rPr>
              <a:t>Repeat steps 2-3 to improve validation accuracy (or other metrics)</a:t>
            </a:r>
          </a:p>
          <a:p>
            <a:pPr marL="342900" lvl="0" indent="-342900" algn="ctr" rtl="0">
              <a:lnSpc>
                <a:spcPct val="100000"/>
              </a:lnSpc>
              <a:spcBef>
                <a:spcPts val="0"/>
              </a:spcBef>
              <a:spcAft>
                <a:spcPts val="0"/>
              </a:spcAft>
              <a:buSzPts val="1300"/>
              <a:buAutoNum type="arabicPeriod"/>
            </a:pPr>
            <a:r>
              <a:rPr lang="en-US" sz="1550" dirty="0">
                <a:solidFill>
                  <a:srgbClr val="FFFFFF"/>
                </a:solidFill>
                <a:latin typeface="Arial"/>
                <a:ea typeface="Arial"/>
                <a:cs typeface="Arial"/>
                <a:sym typeface="Arial"/>
              </a:rPr>
              <a:t>Evaluate final model on test set</a:t>
            </a:r>
          </a:p>
          <a:p>
            <a:pPr marL="342900" lvl="0" indent="-342900" algn="ctr" rtl="0">
              <a:lnSpc>
                <a:spcPct val="100000"/>
              </a:lnSpc>
              <a:spcBef>
                <a:spcPts val="0"/>
              </a:spcBef>
              <a:spcAft>
                <a:spcPts val="0"/>
              </a:spcAft>
              <a:buSzPts val="1300"/>
              <a:buAutoNum type="arabicPeriod"/>
            </a:pPr>
            <a:endParaRPr lang="en-US" sz="1550" dirty="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r>
              <a:rPr lang="en-US" sz="1550" dirty="0">
                <a:solidFill>
                  <a:srgbClr val="FFFFFF"/>
                </a:solidFill>
                <a:latin typeface="Arial"/>
                <a:ea typeface="Arial"/>
                <a:cs typeface="Arial"/>
                <a:sym typeface="Arial"/>
              </a:rPr>
              <a:t>Important hyperparameters for Decision Trees: decision criterion, max depth, min samples (split), min samples (leaf)</a:t>
            </a:r>
            <a:endParaRPr sz="1550" dirty="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sz="1550" dirty="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dirty="0">
              <a:solidFill>
                <a:srgbClr val="FFFFFF"/>
              </a:solidFill>
              <a:latin typeface="Arial"/>
              <a:ea typeface="Arial"/>
              <a:cs typeface="Arial"/>
              <a:sym typeface="Arial"/>
            </a:endParaRPr>
          </a:p>
        </p:txBody>
      </p:sp>
      <p:sp>
        <p:nvSpPr>
          <p:cNvPr id="860" name="Google Shape;860;p70"/>
          <p:cNvSpPr txBox="1"/>
          <p:nvPr/>
        </p:nvSpPr>
        <p:spPr>
          <a:xfrm>
            <a:off x="2375475" y="1458400"/>
            <a:ext cx="4544100" cy="472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50"/>
              <a:buFont typeface="Arial"/>
              <a:buNone/>
            </a:pPr>
            <a:r>
              <a:rPr lang="en" sz="1850" b="0" i="1" u="sng" strike="noStrike" cap="none" dirty="0">
                <a:solidFill>
                  <a:schemeClr val="accent4"/>
                </a:solidFill>
                <a:latin typeface="Roboto"/>
                <a:ea typeface="Roboto"/>
                <a:cs typeface="Roboto"/>
                <a:sym typeface="Roboto"/>
              </a:rPr>
              <a:t>Decision Tree Classifier</a:t>
            </a:r>
            <a:endParaRPr sz="1400" b="0" i="0" u="none" strike="noStrike" cap="none" dirty="0">
              <a:solidFill>
                <a:srgbClr val="000000"/>
              </a:solidFill>
              <a:latin typeface="Nunito"/>
              <a:ea typeface="Nunito"/>
              <a:cs typeface="Nunito"/>
              <a:sym typeface="Nunito"/>
            </a:endParaRPr>
          </a:p>
        </p:txBody>
      </p:sp>
      <p:sp>
        <p:nvSpPr>
          <p:cNvPr id="861" name="Google Shape;861;p70"/>
          <p:cNvSpPr txBox="1">
            <a:spLocks noGrp="1"/>
          </p:cNvSpPr>
          <p:nvPr>
            <p:ph type="title"/>
          </p:nvPr>
        </p:nvSpPr>
        <p:spPr>
          <a:xfrm>
            <a:off x="1758225" y="836275"/>
            <a:ext cx="5778600" cy="54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0"/>
              <a:buNone/>
            </a:pPr>
            <a:r>
              <a:rPr lang="en" sz="2500" dirty="0">
                <a:latin typeface="Nunito"/>
                <a:ea typeface="Nunito"/>
                <a:cs typeface="Nunito"/>
                <a:sym typeface="Nunito"/>
              </a:rPr>
              <a:t>Scikit Learn</a:t>
            </a:r>
            <a:endParaRPr sz="2900" dirty="0"/>
          </a:p>
        </p:txBody>
      </p:sp>
    </p:spTree>
    <p:extLst>
      <p:ext uri="{BB962C8B-B14F-4D97-AF65-F5344CB8AC3E}">
        <p14:creationId xmlns:p14="http://schemas.microsoft.com/office/powerpoint/2010/main" val="32797713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58"/>
        <p:cNvGrpSpPr/>
        <p:nvPr/>
      </p:nvGrpSpPr>
      <p:grpSpPr>
        <a:xfrm>
          <a:off x="0" y="0"/>
          <a:ext cx="0" cy="0"/>
          <a:chOff x="0" y="0"/>
          <a:chExt cx="0" cy="0"/>
        </a:xfrm>
      </p:grpSpPr>
      <p:sp>
        <p:nvSpPr>
          <p:cNvPr id="859" name="Google Shape;859;p70"/>
          <p:cNvSpPr txBox="1">
            <a:spLocks noGrp="1"/>
          </p:cNvSpPr>
          <p:nvPr>
            <p:ph type="body" idx="1"/>
          </p:nvPr>
        </p:nvSpPr>
        <p:spPr>
          <a:xfrm>
            <a:off x="805051" y="2064824"/>
            <a:ext cx="4990632" cy="251389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r>
              <a:rPr lang="en-US" sz="1550" dirty="0">
                <a:solidFill>
                  <a:srgbClr val="FFFFFF"/>
                </a:solidFill>
                <a:latin typeface="Arial"/>
                <a:ea typeface="Arial"/>
                <a:cs typeface="Arial"/>
                <a:sym typeface="Arial"/>
              </a:rPr>
              <a:t>Overfitting occurs when the trained model corresponds too closely or exactly to the data used to train the model.</a:t>
            </a:r>
          </a:p>
          <a:p>
            <a:pPr marL="0" lvl="0" indent="0" algn="ctr" rtl="0">
              <a:lnSpc>
                <a:spcPct val="100000"/>
              </a:lnSpc>
              <a:spcBef>
                <a:spcPts val="0"/>
              </a:spcBef>
              <a:spcAft>
                <a:spcPts val="0"/>
              </a:spcAft>
              <a:buSzPts val="1300"/>
              <a:buNone/>
            </a:pPr>
            <a:r>
              <a:rPr lang="en-US" sz="1550" dirty="0">
                <a:solidFill>
                  <a:srgbClr val="FFFFFF"/>
                </a:solidFill>
                <a:latin typeface="Arial"/>
                <a:ea typeface="Arial"/>
                <a:cs typeface="Arial"/>
                <a:sym typeface="Arial"/>
              </a:rPr>
              <a:t>Underfitting occurs when the trained model cannot adequately generalize to the test data that the model has not seen during the training phase.</a:t>
            </a:r>
          </a:p>
          <a:p>
            <a:pPr marL="0" lvl="0" indent="0" algn="ctr" rtl="0">
              <a:lnSpc>
                <a:spcPct val="100000"/>
              </a:lnSpc>
              <a:spcBef>
                <a:spcPts val="0"/>
              </a:spcBef>
              <a:spcAft>
                <a:spcPts val="0"/>
              </a:spcAft>
              <a:buSzPts val="1300"/>
              <a:buNone/>
            </a:pPr>
            <a:endParaRPr lang="en-US" sz="1550" dirty="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r>
              <a:rPr lang="en-US" sz="1550" dirty="0">
                <a:solidFill>
                  <a:srgbClr val="FFFFFF"/>
                </a:solidFill>
                <a:latin typeface="Arial"/>
                <a:ea typeface="Arial"/>
                <a:cs typeface="Arial"/>
                <a:sym typeface="Arial"/>
              </a:rPr>
              <a:t>To prevent overfitting there are some options: hyperparameter tuning, bagging (Random Forest Trees), and ensemble methods to name a few.</a:t>
            </a:r>
            <a:endParaRPr sz="1550" dirty="0">
              <a:solidFill>
                <a:srgbClr val="FFFFFF"/>
              </a:solidFill>
              <a:latin typeface="Arial"/>
              <a:ea typeface="Arial"/>
              <a:cs typeface="Arial"/>
              <a:sym typeface="Arial"/>
            </a:endParaRPr>
          </a:p>
          <a:p>
            <a:pPr marL="0" lvl="0" indent="0" algn="ctr" rtl="0">
              <a:lnSpc>
                <a:spcPct val="100000"/>
              </a:lnSpc>
              <a:spcBef>
                <a:spcPts val="0"/>
              </a:spcBef>
              <a:spcAft>
                <a:spcPts val="0"/>
              </a:spcAft>
              <a:buSzPts val="1300"/>
              <a:buNone/>
            </a:pPr>
            <a:endParaRPr dirty="0">
              <a:solidFill>
                <a:srgbClr val="FFFFFF"/>
              </a:solidFill>
              <a:latin typeface="Arial"/>
              <a:ea typeface="Arial"/>
              <a:cs typeface="Arial"/>
              <a:sym typeface="Arial"/>
            </a:endParaRPr>
          </a:p>
        </p:txBody>
      </p:sp>
      <p:sp>
        <p:nvSpPr>
          <p:cNvPr id="860" name="Google Shape;860;p70"/>
          <p:cNvSpPr txBox="1"/>
          <p:nvPr/>
        </p:nvSpPr>
        <p:spPr>
          <a:xfrm>
            <a:off x="2375475" y="1458400"/>
            <a:ext cx="4544100" cy="472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50"/>
              <a:buFont typeface="Arial"/>
              <a:buNone/>
            </a:pPr>
            <a:r>
              <a:rPr lang="en" sz="1850" b="0" i="1" u="sng" strike="noStrike" cap="none" dirty="0">
                <a:solidFill>
                  <a:schemeClr val="accent4"/>
                </a:solidFill>
                <a:latin typeface="Roboto"/>
                <a:ea typeface="Roboto"/>
                <a:cs typeface="Roboto"/>
                <a:sym typeface="Roboto"/>
              </a:rPr>
              <a:t>How well does our model generalize?</a:t>
            </a:r>
            <a:endParaRPr sz="1400" b="0" i="0" u="none" strike="noStrike" cap="none" dirty="0">
              <a:solidFill>
                <a:srgbClr val="000000"/>
              </a:solidFill>
              <a:latin typeface="Nunito"/>
              <a:ea typeface="Nunito"/>
              <a:cs typeface="Nunito"/>
              <a:sym typeface="Nunito"/>
            </a:endParaRPr>
          </a:p>
        </p:txBody>
      </p:sp>
      <p:sp>
        <p:nvSpPr>
          <p:cNvPr id="861" name="Google Shape;861;p70"/>
          <p:cNvSpPr txBox="1">
            <a:spLocks noGrp="1"/>
          </p:cNvSpPr>
          <p:nvPr>
            <p:ph type="title"/>
          </p:nvPr>
        </p:nvSpPr>
        <p:spPr>
          <a:xfrm>
            <a:off x="1758225" y="836275"/>
            <a:ext cx="5778600" cy="54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0"/>
              <a:buNone/>
            </a:pPr>
            <a:r>
              <a:rPr lang="en" sz="2500" dirty="0">
                <a:latin typeface="Nunito"/>
                <a:ea typeface="Nunito"/>
                <a:cs typeface="Nunito"/>
                <a:sym typeface="Nunito"/>
              </a:rPr>
              <a:t>Over/under fitting</a:t>
            </a:r>
            <a:endParaRPr sz="2900" dirty="0"/>
          </a:p>
        </p:txBody>
      </p:sp>
      <p:pic>
        <p:nvPicPr>
          <p:cNvPr id="2050" name="Picture 2">
            <a:extLst>
              <a:ext uri="{FF2B5EF4-FFF2-40B4-BE49-F238E27FC236}">
                <a16:creationId xmlns:a16="http://schemas.microsoft.com/office/drawing/2014/main" id="{7F6A58B7-ACD6-F310-CAB7-C9BCA6455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3651" y="2219114"/>
            <a:ext cx="2205318" cy="2205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34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366"/>
        <p:cNvGrpSpPr/>
        <p:nvPr/>
      </p:nvGrpSpPr>
      <p:grpSpPr>
        <a:xfrm>
          <a:off x="0" y="0"/>
          <a:ext cx="0" cy="0"/>
          <a:chOff x="0" y="0"/>
          <a:chExt cx="0" cy="0"/>
        </a:xfrm>
      </p:grpSpPr>
      <p:sp>
        <p:nvSpPr>
          <p:cNvPr id="367" name="Google Shape;367;p8"/>
          <p:cNvSpPr txBox="1"/>
          <p:nvPr/>
        </p:nvSpPr>
        <p:spPr>
          <a:xfrm>
            <a:off x="1171350" y="217200"/>
            <a:ext cx="6801300" cy="54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sng" strike="noStrike" cap="none">
                <a:solidFill>
                  <a:schemeClr val="lt1"/>
                </a:solidFill>
                <a:latin typeface="Maven Pro"/>
                <a:ea typeface="Maven Pro"/>
                <a:cs typeface="Maven Pro"/>
                <a:sym typeface="Maven Pro"/>
              </a:rPr>
              <a:t>Exploratory Data Analysis Checklist</a:t>
            </a:r>
            <a:endParaRPr sz="3000" b="0" i="0" u="sng" strike="noStrike" cap="none">
              <a:solidFill>
                <a:srgbClr val="000000"/>
              </a:solidFill>
              <a:latin typeface="Nunito"/>
              <a:ea typeface="Nunito"/>
              <a:cs typeface="Nunito"/>
              <a:sym typeface="Nunito"/>
            </a:endParaRPr>
          </a:p>
        </p:txBody>
      </p:sp>
      <p:pic>
        <p:nvPicPr>
          <p:cNvPr id="368" name="Google Shape;368;p8"/>
          <p:cNvPicPr preferRelativeResize="0"/>
          <p:nvPr/>
        </p:nvPicPr>
        <p:blipFill rotWithShape="1">
          <a:blip r:embed="rId3">
            <a:alphaModFix/>
          </a:blip>
          <a:srcRect b="980"/>
          <a:stretch/>
        </p:blipFill>
        <p:spPr>
          <a:xfrm>
            <a:off x="1043500" y="818500"/>
            <a:ext cx="7056999" cy="4036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372"/>
        <p:cNvGrpSpPr/>
        <p:nvPr/>
      </p:nvGrpSpPr>
      <p:grpSpPr>
        <a:xfrm>
          <a:off x="0" y="0"/>
          <a:ext cx="0" cy="0"/>
          <a:chOff x="0" y="0"/>
          <a:chExt cx="0" cy="0"/>
        </a:xfrm>
      </p:grpSpPr>
      <p:sp>
        <p:nvSpPr>
          <p:cNvPr id="373" name="Google Shape;373;p9"/>
          <p:cNvSpPr txBox="1"/>
          <p:nvPr/>
        </p:nvSpPr>
        <p:spPr>
          <a:xfrm>
            <a:off x="152400" y="217200"/>
            <a:ext cx="8743800" cy="54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sng" strike="noStrike" cap="none">
                <a:solidFill>
                  <a:schemeClr val="lt1"/>
                </a:solidFill>
                <a:latin typeface="Maven Pro"/>
                <a:ea typeface="Maven Pro"/>
                <a:cs typeface="Maven Pro"/>
                <a:sym typeface="Maven Pro"/>
              </a:rPr>
              <a:t>EDA Outcomes:Critical Understanding of Data </a:t>
            </a:r>
            <a:endParaRPr sz="3000" b="0" i="0" u="sng" strike="noStrike" cap="none">
              <a:solidFill>
                <a:srgbClr val="000000"/>
              </a:solidFill>
              <a:latin typeface="Nunito"/>
              <a:ea typeface="Nunito"/>
              <a:cs typeface="Nunito"/>
              <a:sym typeface="Nunito"/>
            </a:endParaRPr>
          </a:p>
        </p:txBody>
      </p:sp>
      <p:grpSp>
        <p:nvGrpSpPr>
          <p:cNvPr id="374" name="Google Shape;374;p9"/>
          <p:cNvGrpSpPr/>
          <p:nvPr/>
        </p:nvGrpSpPr>
        <p:grpSpPr>
          <a:xfrm>
            <a:off x="0" y="715500"/>
            <a:ext cx="8734425" cy="4361175"/>
            <a:chOff x="0" y="715500"/>
            <a:chExt cx="8734425" cy="4361175"/>
          </a:xfrm>
        </p:grpSpPr>
        <p:pic>
          <p:nvPicPr>
            <p:cNvPr id="375" name="Google Shape;375;p9"/>
            <p:cNvPicPr preferRelativeResize="0"/>
            <p:nvPr/>
          </p:nvPicPr>
          <p:blipFill rotWithShape="1">
            <a:blip r:embed="rId3">
              <a:alphaModFix/>
            </a:blip>
            <a:srcRect l="1980" b="4360"/>
            <a:stretch/>
          </p:blipFill>
          <p:spPr>
            <a:xfrm>
              <a:off x="322275" y="914700"/>
              <a:ext cx="8412150" cy="3780350"/>
            </a:xfrm>
            <a:prstGeom prst="rect">
              <a:avLst/>
            </a:prstGeom>
            <a:noFill/>
            <a:ln>
              <a:noFill/>
            </a:ln>
          </p:spPr>
        </p:pic>
        <p:sp>
          <p:nvSpPr>
            <p:cNvPr id="376" name="Google Shape;376;p9"/>
            <p:cNvSpPr txBox="1"/>
            <p:nvPr/>
          </p:nvSpPr>
          <p:spPr>
            <a:xfrm>
              <a:off x="742950" y="1095375"/>
              <a:ext cx="1266900" cy="2478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Nunito"/>
                  <a:ea typeface="Nunito"/>
                  <a:cs typeface="Nunito"/>
                  <a:sym typeface="Nunito"/>
                </a:rPr>
                <a:t>Part Failure</a:t>
              </a:r>
              <a:endParaRPr sz="1000" b="0" i="0" u="none" strike="noStrike" cap="none">
                <a:solidFill>
                  <a:srgbClr val="000000"/>
                </a:solidFill>
                <a:latin typeface="Nunito"/>
                <a:ea typeface="Nunito"/>
                <a:cs typeface="Nunito"/>
                <a:sym typeface="Nunito"/>
              </a:endParaRPr>
            </a:p>
          </p:txBody>
        </p:sp>
        <p:sp>
          <p:nvSpPr>
            <p:cNvPr id="377" name="Google Shape;377;p9"/>
            <p:cNvSpPr txBox="1"/>
            <p:nvPr/>
          </p:nvSpPr>
          <p:spPr>
            <a:xfrm>
              <a:off x="1190625" y="1343175"/>
              <a:ext cx="638100" cy="409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Nunito"/>
                  <a:ea typeface="Nunito"/>
                  <a:cs typeface="Nunito"/>
                  <a:sym typeface="Nunito"/>
                </a:rPr>
                <a:t>Y</a:t>
              </a:r>
              <a:endParaRPr sz="1000" b="0" i="0" u="none" strike="noStrike" cap="none">
                <a:solidFill>
                  <a:srgbClr val="000000"/>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Nunito"/>
                  <a:ea typeface="Nunito"/>
                  <a:cs typeface="Nunito"/>
                  <a:sym typeface="Nunito"/>
                </a:rPr>
                <a:t>Blank</a:t>
              </a:r>
              <a:endParaRPr sz="1000" b="0" i="0" u="none" strike="noStrike" cap="none">
                <a:solidFill>
                  <a:srgbClr val="000000"/>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Nunito"/>
                  <a:ea typeface="Nunito"/>
                  <a:cs typeface="Nunito"/>
                  <a:sym typeface="Nunito"/>
                </a:rPr>
                <a:t>N</a:t>
              </a:r>
              <a:endParaRPr sz="1000" b="0" i="0" u="none" strike="noStrike" cap="none">
                <a:solidFill>
                  <a:srgbClr val="000000"/>
                </a:solidFill>
                <a:latin typeface="Nunito"/>
                <a:ea typeface="Nunito"/>
                <a:cs typeface="Nunito"/>
                <a:sym typeface="Nunito"/>
              </a:endParaRPr>
            </a:p>
          </p:txBody>
        </p:sp>
        <p:sp>
          <p:nvSpPr>
            <p:cNvPr id="378" name="Google Shape;378;p9"/>
            <p:cNvSpPr txBox="1"/>
            <p:nvPr/>
          </p:nvSpPr>
          <p:spPr>
            <a:xfrm>
              <a:off x="663900" y="923775"/>
              <a:ext cx="7966500" cy="247800"/>
            </a:xfrm>
            <a:prstGeom prst="rect">
              <a:avLst/>
            </a:prstGeom>
            <a:solidFill>
              <a:srgbClr val="FFFFFF"/>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Nunito"/>
                  <a:ea typeface="Nunito"/>
                  <a:cs typeface="Nunito"/>
                  <a:sym typeface="Nunito"/>
                </a:rPr>
                <a:t>Count of Occurrences of Part Failure Over Time</a:t>
              </a:r>
              <a:endParaRPr sz="1000" b="0" i="0" u="none" strike="noStrike" cap="none">
                <a:solidFill>
                  <a:srgbClr val="000000"/>
                </a:solidFill>
                <a:latin typeface="Nunito"/>
                <a:ea typeface="Nunito"/>
                <a:cs typeface="Nunito"/>
                <a:sym typeface="Nunito"/>
              </a:endParaRPr>
            </a:p>
          </p:txBody>
        </p:sp>
        <p:sp>
          <p:nvSpPr>
            <p:cNvPr id="379" name="Google Shape;379;p9"/>
            <p:cNvSpPr txBox="1"/>
            <p:nvPr/>
          </p:nvSpPr>
          <p:spPr>
            <a:xfrm>
              <a:off x="2715750" y="4643475"/>
              <a:ext cx="3712500" cy="433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unito"/>
                  <a:ea typeface="Nunito"/>
                  <a:cs typeface="Nunito"/>
                  <a:sym typeface="Nunito"/>
                </a:rPr>
                <a:t>Date</a:t>
              </a:r>
              <a:endParaRPr sz="1400" b="0" i="0" u="none" strike="noStrike" cap="none">
                <a:solidFill>
                  <a:srgbClr val="000000"/>
                </a:solidFill>
                <a:latin typeface="Nunito"/>
                <a:ea typeface="Nunito"/>
                <a:cs typeface="Nunito"/>
                <a:sym typeface="Nunito"/>
              </a:endParaRPr>
            </a:p>
          </p:txBody>
        </p:sp>
        <p:sp>
          <p:nvSpPr>
            <p:cNvPr id="380" name="Google Shape;380;p9"/>
            <p:cNvSpPr txBox="1"/>
            <p:nvPr/>
          </p:nvSpPr>
          <p:spPr>
            <a:xfrm rot="-5400000">
              <a:off x="-1639650" y="2355150"/>
              <a:ext cx="3712500" cy="433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unito"/>
                  <a:ea typeface="Nunito"/>
                  <a:cs typeface="Nunito"/>
                  <a:sym typeface="Nunito"/>
                </a:rPr>
                <a:t>Count of Occurences</a:t>
              </a:r>
              <a:endParaRPr sz="1400" b="0" i="0" u="none" strike="noStrike" cap="none">
                <a:solidFill>
                  <a:srgbClr val="000000"/>
                </a:solidFill>
                <a:latin typeface="Nunito"/>
                <a:ea typeface="Nunito"/>
                <a:cs typeface="Nunito"/>
                <a:sym typeface="Nunito"/>
              </a:endParaRPr>
            </a:p>
          </p:txBody>
        </p:sp>
      </p:gr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5450</Words>
  <Application>Microsoft Office PowerPoint</Application>
  <PresentationFormat>On-screen Show (16:9)</PresentationFormat>
  <Paragraphs>454</Paragraphs>
  <Slides>74</Slides>
  <Notes>74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74</vt:i4>
      </vt:variant>
    </vt:vector>
  </HeadingPairs>
  <TitlesOfParts>
    <vt:vector size="81" baseType="lpstr">
      <vt:lpstr>Arial</vt:lpstr>
      <vt:lpstr>Lato</vt:lpstr>
      <vt:lpstr>Maven Pro</vt:lpstr>
      <vt:lpstr>Nunito</vt:lpstr>
      <vt:lpstr>Roboto</vt:lpstr>
      <vt:lpstr>Momentum</vt:lpstr>
      <vt:lpstr>Simple Light</vt:lpstr>
      <vt:lpstr>Module IV - Data Science Basics  Importing Packages  Loading Data  Pandas DataFrames  Exploratory Data Analysis (EDA)  Visualizations  Data Cleaning &amp; Processing  Saving Data  Saving Visuals  Classification with Decision Trees</vt:lpstr>
      <vt:lpstr>Data Science Basics</vt:lpstr>
      <vt:lpstr>Importing &amp; Loading</vt:lpstr>
      <vt:lpstr>Data Science Basics</vt:lpstr>
      <vt:lpstr>Dataframe Actions</vt:lpstr>
      <vt:lpstr>Data Science Basics</vt:lpstr>
      <vt:lpstr>Exploratory Data Analysis</vt:lpstr>
      <vt:lpstr>PowerPoint Presentation</vt:lpstr>
      <vt:lpstr>PowerPoint Presentation</vt:lpstr>
      <vt:lpstr>Data Science Basics</vt:lpstr>
      <vt:lpstr>Visualizations Many, Many Options with Equally Many Variations </vt:lpstr>
      <vt:lpstr>Data Science Basics</vt:lpstr>
      <vt:lpstr>PowerPoint Presentation</vt:lpstr>
      <vt:lpstr>PowerPoint Presentation</vt:lpstr>
      <vt:lpstr>PowerPoint Presentation</vt:lpstr>
      <vt:lpstr>The Dataset Must Be Split for Model Training</vt:lpstr>
      <vt:lpstr>The Dataset Must Be Split for Model Training</vt:lpstr>
      <vt:lpstr>The Dataset Must Be Split for Model Training</vt:lpstr>
      <vt:lpstr>The Dataset Must Be Split for Model Training</vt:lpstr>
      <vt:lpstr>PowerPoint Presentation</vt:lpstr>
      <vt:lpstr>The Dataset Must Be Split for Model Training</vt:lpstr>
      <vt:lpstr>The Dataset Must Be Split for Model Training</vt:lpstr>
      <vt:lpstr>The Dataset Must Be Split for Model Training</vt:lpstr>
      <vt:lpstr>The Dataset Must Be Split for Model Training</vt:lpstr>
      <vt:lpstr>The Dataset Must Be Split for Model Training</vt:lpstr>
      <vt:lpstr>The Dataset Must Be Split for Model Training</vt:lpstr>
      <vt:lpstr>The Dataset Must Be Split for Model Training</vt:lpstr>
      <vt:lpstr>The Dataset Must Be Split for Model Training</vt:lpstr>
      <vt:lpstr>The Dataset Must Be Split for Model Training</vt:lpstr>
      <vt:lpstr>The Dataset Must Be Split for Model Training</vt:lpstr>
      <vt:lpstr>The Dataset Must Be Split for Model Training</vt:lpstr>
      <vt:lpstr>The Dataset Must Be Split -- But there are challenges</vt:lpstr>
      <vt:lpstr>The Dataset Must Be Split -- But there are challenges</vt:lpstr>
      <vt:lpstr>PowerPoint Presentation</vt:lpstr>
      <vt:lpstr>The Dataset Must Be Split -- Challenge Workaround</vt:lpstr>
      <vt:lpstr>The Dataset Must Be Split -- Challenge Workaround</vt:lpstr>
      <vt:lpstr>The Dataset Must Be Split -- Challenge Workaround</vt:lpstr>
      <vt:lpstr>The Dataset Must Be Split -- Challenge Workaround</vt:lpstr>
      <vt:lpstr>The Dataset Must Be Split -- Challenge Workaround</vt:lpstr>
      <vt:lpstr>The Dataset Must Be Split -- Challenge Workaround</vt:lpstr>
      <vt:lpstr>PowerPoint Presentation</vt:lpstr>
      <vt:lpstr>Traditional Handling of ‘Missing’ Data</vt:lpstr>
      <vt:lpstr>Advanced Handling of ‘Missing’ Data</vt:lpstr>
      <vt:lpstr>PowerPoint Presentation</vt:lpstr>
      <vt:lpstr>Handling Redundant or Duplicate Information</vt:lpstr>
      <vt:lpstr>Handling Redundant or Duplicate Information</vt:lpstr>
      <vt:lpstr>Handling Redundant or Duplicate Information</vt:lpstr>
      <vt:lpstr>PowerPoint Presentation</vt:lpstr>
      <vt:lpstr>Ensure Categorical Columns are Read in As Strings</vt:lpstr>
      <vt:lpstr>Ensure Categorical Columns are Read in As Strings</vt:lpstr>
      <vt:lpstr>Ensure Categorical Columns are Read in As Strings</vt:lpstr>
      <vt:lpstr>Ensure Categorical Columns are Read in As Strings</vt:lpstr>
      <vt:lpstr>PowerPoint Presentation</vt:lpstr>
      <vt:lpstr>Ensure Categorical Columns are Read in As Strings</vt:lpstr>
      <vt:lpstr>PowerPoint Presentation</vt:lpstr>
      <vt:lpstr>Ensure the Model can Properly Read Categorical Data: Encoding!</vt:lpstr>
      <vt:lpstr>Two Types of Categorical Data</vt:lpstr>
      <vt:lpstr>Traditional Encoding Methods - Not So Great</vt:lpstr>
      <vt:lpstr>Traditional Encoding Methods - Not So Great</vt:lpstr>
      <vt:lpstr>Alternative Encoding Methods</vt:lpstr>
      <vt:lpstr>PowerPoint Presentation</vt:lpstr>
      <vt:lpstr>Normalization vs. ...Normalization?</vt:lpstr>
      <vt:lpstr>Normalization as Scaling</vt:lpstr>
      <vt:lpstr>PowerPoint Presentation</vt:lpstr>
      <vt:lpstr>Principal Component Analysis (PCA)</vt:lpstr>
      <vt:lpstr>PowerPoint Presentation</vt:lpstr>
      <vt:lpstr>Data Balancing with SMOTE (Synthetic Minority Oversampling TEchnique)</vt:lpstr>
      <vt:lpstr>Data Balancing with SMOTE (Synthetic Minority Oversampling TEchnique)</vt:lpstr>
      <vt:lpstr>Data Balancing with SMOTE (Synthetic Minority Oversampling TEchnique)</vt:lpstr>
      <vt:lpstr>Data Science Basics</vt:lpstr>
      <vt:lpstr>Classification Models</vt:lpstr>
      <vt:lpstr>Classification with Decision Trees</vt:lpstr>
      <vt:lpstr>Scikit Learn</vt:lpstr>
      <vt:lpstr>Over/under fitting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IV - Data Science Basics  Importing Packages  Loading Data  Pandas DataFrames  Exploratory Data Analysis (EDA)  Visualizations  Data Cleaning &amp; Processing  Saving Data  Saving Visuals  Bamboolib</dc:title>
  <cp:lastModifiedBy>Kongsiri, Matthew</cp:lastModifiedBy>
  <cp:revision>11</cp:revision>
  <dcterms:modified xsi:type="dcterms:W3CDTF">2022-08-08T01:52:13Z</dcterms:modified>
</cp:coreProperties>
</file>